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Bukhari Script" panose="020B0604020202020204" charset="0"/>
      <p:regular r:id="rId33"/>
    </p:embeddedFont>
    <p:embeddedFont>
      <p:font typeface="Noto Sans" panose="020B0502040504020204" pitchFamily="34" charset="0"/>
      <p:regular r:id="rId34"/>
    </p:embeddedFont>
    <p:embeddedFont>
      <p:font typeface="Nunito" pitchFamily="2" charset="0"/>
      <p:regular r:id="rId35"/>
    </p:embeddedFont>
    <p:embeddedFont>
      <p:font typeface="Nunito Bold" charset="0"/>
      <p:regular r:id="rId36"/>
    </p:embeddedFont>
    <p:embeddedFont>
      <p:font typeface="Nunito Bold Bold" panose="020B0604020202020204" charset="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610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08-Oct-24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11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11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1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49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8.png"/><Relationship Id="rId7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14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11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7" Type="http://schemas.openxmlformats.org/officeDocument/2006/relationships/image" Target="../media/image11.sv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3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11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7.svg"/><Relationship Id="rId7" Type="http://schemas.openxmlformats.org/officeDocument/2006/relationships/image" Target="../media/image2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18444"/>
            </a:stretch>
          </a:blipFill>
        </p:spPr>
      </p:sp>
      <p:sp>
        <p:nvSpPr>
          <p:cNvPr id="3" name="Freeform 3"/>
          <p:cNvSpPr/>
          <p:nvPr/>
        </p:nvSpPr>
        <p:spPr>
          <a:xfrm rot="1108674">
            <a:off x="6995602" y="-9403146"/>
            <a:ext cx="17059534" cy="16014637"/>
          </a:xfrm>
          <a:custGeom>
            <a:avLst/>
            <a:gdLst/>
            <a:ahLst/>
            <a:cxnLst/>
            <a:rect l="l" t="t" r="r" b="b"/>
            <a:pathLst>
              <a:path w="17059534" h="16014637">
                <a:moveTo>
                  <a:pt x="0" y="0"/>
                </a:moveTo>
                <a:lnTo>
                  <a:pt x="17059534" y="0"/>
                </a:lnTo>
                <a:lnTo>
                  <a:pt x="17059534" y="16014638"/>
                </a:lnTo>
                <a:lnTo>
                  <a:pt x="0" y="160146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89235">
            <a:off x="-4557046" y="2025579"/>
            <a:ext cx="17541846" cy="18800580"/>
          </a:xfrm>
          <a:custGeom>
            <a:avLst/>
            <a:gdLst/>
            <a:ahLst/>
            <a:cxnLst/>
            <a:rect l="l" t="t" r="r" b="b"/>
            <a:pathLst>
              <a:path w="17541846" h="18800580">
                <a:moveTo>
                  <a:pt x="0" y="0"/>
                </a:moveTo>
                <a:lnTo>
                  <a:pt x="17541846" y="0"/>
                </a:lnTo>
                <a:lnTo>
                  <a:pt x="17541846" y="18800580"/>
                </a:lnTo>
                <a:lnTo>
                  <a:pt x="0" y="188005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14583" b="-363"/>
            </a:stretch>
          </a:blipFill>
        </p:spPr>
      </p:sp>
      <p:sp>
        <p:nvSpPr>
          <p:cNvPr id="5" name="Freeform 5"/>
          <p:cNvSpPr/>
          <p:nvPr/>
        </p:nvSpPr>
        <p:spPr>
          <a:xfrm rot="2474766">
            <a:off x="9572813" y="-7069362"/>
            <a:ext cx="17108254" cy="11334218"/>
          </a:xfrm>
          <a:custGeom>
            <a:avLst/>
            <a:gdLst/>
            <a:ahLst/>
            <a:cxnLst/>
            <a:rect l="l" t="t" r="r" b="b"/>
            <a:pathLst>
              <a:path w="17108254" h="11334218">
                <a:moveTo>
                  <a:pt x="0" y="0"/>
                </a:moveTo>
                <a:lnTo>
                  <a:pt x="17108253" y="0"/>
                </a:lnTo>
                <a:lnTo>
                  <a:pt x="17108253" y="11334218"/>
                </a:lnTo>
                <a:lnTo>
                  <a:pt x="0" y="113342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3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507644" y="1844618"/>
            <a:ext cx="11111223" cy="1650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3607"/>
              </a:lnSpc>
            </a:pPr>
            <a:r>
              <a:rPr lang="en-US" sz="9719" b="1">
                <a:solidFill>
                  <a:srgbClr val="000000"/>
                </a:solidFill>
                <a:latin typeface="Nunito Bold"/>
                <a:ea typeface="Nunito Bold"/>
                <a:cs typeface="Nunito Bold"/>
                <a:sym typeface="Nunito Bold"/>
              </a:rPr>
              <a:t> BÁO CÁO GIỮA KÌ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47955" y="3199990"/>
            <a:ext cx="16392090" cy="2555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0821"/>
              </a:lnSpc>
            </a:pPr>
            <a:r>
              <a:rPr lang="en-US" sz="14872">
                <a:solidFill>
                  <a:srgbClr val="D46F00"/>
                </a:solidFill>
                <a:latin typeface="Noto Sans"/>
                <a:ea typeface="Noto Sans"/>
                <a:cs typeface="Noto Sans"/>
                <a:sym typeface="Noto Sans"/>
              </a:rPr>
              <a:t>DATAWAREHOUSE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024783" y="6058388"/>
            <a:ext cx="12238434" cy="2081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5447" b="1">
                <a:solidFill>
                  <a:srgbClr val="392C1B"/>
                </a:solidFill>
                <a:latin typeface="Nunito Bold"/>
                <a:ea typeface="Nunito Bold"/>
                <a:cs typeface="Nunito Bold"/>
                <a:sym typeface="Nunito Bold"/>
              </a:rPr>
              <a:t>Phân tích dữ liệu du lịch của du khách </a:t>
            </a:r>
          </a:p>
          <a:p>
            <a:pPr algn="ctr">
              <a:lnSpc>
                <a:spcPts val="5447"/>
              </a:lnSpc>
              <a:spcBef>
                <a:spcPct val="0"/>
              </a:spcBef>
            </a:pPr>
            <a:r>
              <a:rPr lang="en-US" sz="5447" b="1">
                <a:solidFill>
                  <a:srgbClr val="392C1B"/>
                </a:solidFill>
                <a:latin typeface="Nunito Bold"/>
                <a:ea typeface="Nunito Bold"/>
                <a:cs typeface="Nunito Bold"/>
                <a:sym typeface="Nunito Bold"/>
              </a:rPr>
              <a:t>(2022 - 2024)</a:t>
            </a:r>
          </a:p>
          <a:p>
            <a:pPr algn="ctr">
              <a:lnSpc>
                <a:spcPts val="5447"/>
              </a:lnSpc>
              <a:spcBef>
                <a:spcPct val="0"/>
              </a:spcBef>
            </a:pPr>
            <a:endParaRPr lang="en-US" sz="5447" b="1">
              <a:solidFill>
                <a:srgbClr val="392C1B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4618867" y="8235112"/>
            <a:ext cx="2640433" cy="9021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B16B5E"/>
                </a:solidFill>
                <a:latin typeface="Nunito Bold"/>
                <a:ea typeface="Nunito Bold"/>
                <a:cs typeface="Nunito Bold"/>
                <a:sym typeface="Nunito Bold"/>
              </a:rPr>
              <a:t>Nhóm 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690778" y="9191625"/>
            <a:ext cx="756852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Giáo viên hướng dẫn: Phan Đình Vấn</a:t>
            </a:r>
          </a:p>
        </p:txBody>
      </p:sp>
      <p:sp>
        <p:nvSpPr>
          <p:cNvPr id="11" name="AutoShape 11"/>
          <p:cNvSpPr/>
          <p:nvPr/>
        </p:nvSpPr>
        <p:spPr>
          <a:xfrm>
            <a:off x="17359095" y="8330362"/>
            <a:ext cx="0" cy="1441653"/>
          </a:xfrm>
          <a:prstGeom prst="line">
            <a:avLst/>
          </a:prstGeom>
          <a:ln w="38100" cap="flat">
            <a:solidFill>
              <a:srgbClr val="C79C8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4766">
            <a:off x="-5098137" y="3591191"/>
            <a:ext cx="17108254" cy="11334218"/>
          </a:xfrm>
          <a:custGeom>
            <a:avLst/>
            <a:gdLst/>
            <a:ahLst/>
            <a:cxnLst/>
            <a:rect l="l" t="t" r="r" b="b"/>
            <a:pathLst>
              <a:path w="17108254" h="11334218">
                <a:moveTo>
                  <a:pt x="0" y="0"/>
                </a:moveTo>
                <a:lnTo>
                  <a:pt x="17108254" y="0"/>
                </a:lnTo>
                <a:lnTo>
                  <a:pt x="17108254" y="11334218"/>
                </a:lnTo>
                <a:lnTo>
                  <a:pt x="0" y="1133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1652" y="0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528987" y="1314637"/>
            <a:ext cx="13230026" cy="7822253"/>
          </a:xfrm>
          <a:custGeom>
            <a:avLst/>
            <a:gdLst/>
            <a:ahLst/>
            <a:cxnLst/>
            <a:rect l="l" t="t" r="r" b="b"/>
            <a:pathLst>
              <a:path w="13230026" h="7822253">
                <a:moveTo>
                  <a:pt x="0" y="0"/>
                </a:moveTo>
                <a:lnTo>
                  <a:pt x="13230026" y="0"/>
                </a:lnTo>
                <a:lnTo>
                  <a:pt x="13230026" y="7822253"/>
                </a:lnTo>
                <a:lnTo>
                  <a:pt x="0" y="782225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95237" y="290382"/>
            <a:ext cx="11297526" cy="102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Fact Table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2002" y="9513375"/>
            <a:ext cx="5403997" cy="48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3"/>
              </a:lnSpc>
            </a:pPr>
            <a:r>
              <a:rPr lang="en-US" sz="3683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Fact_Trip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4766">
            <a:off x="-5098137" y="3591191"/>
            <a:ext cx="17108254" cy="11334218"/>
          </a:xfrm>
          <a:custGeom>
            <a:avLst/>
            <a:gdLst/>
            <a:ahLst/>
            <a:cxnLst/>
            <a:rect l="l" t="t" r="r" b="b"/>
            <a:pathLst>
              <a:path w="17108254" h="11334218">
                <a:moveTo>
                  <a:pt x="0" y="0"/>
                </a:moveTo>
                <a:lnTo>
                  <a:pt x="17108254" y="0"/>
                </a:lnTo>
                <a:lnTo>
                  <a:pt x="17108254" y="11334218"/>
                </a:lnTo>
                <a:lnTo>
                  <a:pt x="0" y="1133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1652" y="0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930801" y="1314637"/>
            <a:ext cx="10426398" cy="8229600"/>
          </a:xfrm>
          <a:custGeom>
            <a:avLst/>
            <a:gdLst/>
            <a:ahLst/>
            <a:cxnLst/>
            <a:rect l="l" t="t" r="r" b="b"/>
            <a:pathLst>
              <a:path w="10426398" h="8229600">
                <a:moveTo>
                  <a:pt x="0" y="0"/>
                </a:moveTo>
                <a:lnTo>
                  <a:pt x="10426398" y="0"/>
                </a:lnTo>
                <a:lnTo>
                  <a:pt x="104263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3717" r="-22369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495237" y="195132"/>
            <a:ext cx="11297526" cy="102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Diagram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42002" y="9725212"/>
            <a:ext cx="5403997" cy="4820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83"/>
              </a:lnSpc>
            </a:pPr>
            <a:r>
              <a:rPr lang="en-US" sz="3683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Star Schema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595555" y="-400290"/>
            <a:ext cx="18999627" cy="10687290"/>
          </a:xfrm>
          <a:custGeom>
            <a:avLst/>
            <a:gdLst/>
            <a:ahLst/>
            <a:cxnLst/>
            <a:rect l="l" t="t" r="r" b="b"/>
            <a:pathLst>
              <a:path w="18999627" h="10687290">
                <a:moveTo>
                  <a:pt x="0" y="0"/>
                </a:moveTo>
                <a:lnTo>
                  <a:pt x="18999627" y="0"/>
                </a:lnTo>
                <a:lnTo>
                  <a:pt x="18999627" y="10687290"/>
                </a:lnTo>
                <a:lnTo>
                  <a:pt x="0" y="106872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738350" y="-1718500"/>
            <a:ext cx="12350425" cy="13724000"/>
            <a:chOff x="0" y="0"/>
            <a:chExt cx="3252787" cy="36145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52787" cy="3614551"/>
            </a:xfrm>
            <a:custGeom>
              <a:avLst/>
              <a:gdLst/>
              <a:ahLst/>
              <a:cxnLst/>
              <a:rect l="l" t="t" r="r" b="b"/>
              <a:pathLst>
                <a:path w="3252787" h="3614551">
                  <a:moveTo>
                    <a:pt x="0" y="0"/>
                  </a:moveTo>
                  <a:lnTo>
                    <a:pt x="3252787" y="0"/>
                  </a:lnTo>
                  <a:lnTo>
                    <a:pt x="3252787" y="3614551"/>
                  </a:lnTo>
                  <a:lnTo>
                    <a:pt x="0" y="3614551"/>
                  </a:lnTo>
                  <a:close/>
                </a:path>
              </a:pathLst>
            </a:custGeom>
            <a:solidFill>
              <a:srgbClr val="FCE5C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52787" cy="3652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2221402" y="1407445"/>
            <a:ext cx="12339841" cy="8175144"/>
          </a:xfrm>
          <a:custGeom>
            <a:avLst/>
            <a:gdLst/>
            <a:ahLst/>
            <a:cxnLst/>
            <a:rect l="l" t="t" r="r" b="b"/>
            <a:pathLst>
              <a:path w="12339841" h="8175144">
                <a:moveTo>
                  <a:pt x="0" y="0"/>
                </a:moveTo>
                <a:lnTo>
                  <a:pt x="12339840" y="0"/>
                </a:lnTo>
                <a:lnTo>
                  <a:pt x="12339840" y="8175144"/>
                </a:lnTo>
                <a:lnTo>
                  <a:pt x="0" y="817514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287120" y="0"/>
            <a:ext cx="7058451" cy="3714510"/>
          </a:xfrm>
          <a:custGeom>
            <a:avLst/>
            <a:gdLst/>
            <a:ahLst/>
            <a:cxnLst/>
            <a:rect l="l" t="t" r="r" b="b"/>
            <a:pathLst>
              <a:path w="7058451" h="3714510">
                <a:moveTo>
                  <a:pt x="7058451" y="0"/>
                </a:moveTo>
                <a:lnTo>
                  <a:pt x="0" y="0"/>
                </a:lnTo>
                <a:lnTo>
                  <a:pt x="0" y="3714510"/>
                </a:lnTo>
                <a:lnTo>
                  <a:pt x="7058451" y="3714510"/>
                </a:lnTo>
                <a:lnTo>
                  <a:pt x="705845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4833" y="4653283"/>
            <a:ext cx="8568623" cy="114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99"/>
              </a:lnSpc>
            </a:pPr>
            <a:r>
              <a:rPr lang="en-US" sz="8599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4. OLAP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4766">
            <a:off x="-5098137" y="3591191"/>
            <a:ext cx="17108254" cy="11334218"/>
          </a:xfrm>
          <a:custGeom>
            <a:avLst/>
            <a:gdLst/>
            <a:ahLst/>
            <a:cxnLst/>
            <a:rect l="l" t="t" r="r" b="b"/>
            <a:pathLst>
              <a:path w="17108254" h="11334218">
                <a:moveTo>
                  <a:pt x="0" y="0"/>
                </a:moveTo>
                <a:lnTo>
                  <a:pt x="17108254" y="0"/>
                </a:lnTo>
                <a:lnTo>
                  <a:pt x="17108254" y="11334218"/>
                </a:lnTo>
                <a:lnTo>
                  <a:pt x="0" y="1133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1652" y="0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079930" y="1832821"/>
            <a:ext cx="14128140" cy="7947079"/>
          </a:xfrm>
          <a:custGeom>
            <a:avLst/>
            <a:gdLst/>
            <a:ahLst/>
            <a:cxnLst/>
            <a:rect l="l" t="t" r="r" b="b"/>
            <a:pathLst>
              <a:path w="14128140" h="7947079">
                <a:moveTo>
                  <a:pt x="0" y="0"/>
                </a:moveTo>
                <a:lnTo>
                  <a:pt x="14128140" y="0"/>
                </a:lnTo>
                <a:lnTo>
                  <a:pt x="14128140" y="7947079"/>
                </a:lnTo>
                <a:lnTo>
                  <a:pt x="0" y="79470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563226" y="538483"/>
            <a:ext cx="8568623" cy="114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99"/>
              </a:lnSpc>
            </a:pPr>
            <a:r>
              <a:rPr lang="en-US" sz="8599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OLAP MODEL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12350" y="0"/>
            <a:ext cx="15440150" cy="10287000"/>
          </a:xfrm>
          <a:custGeom>
            <a:avLst/>
            <a:gdLst/>
            <a:ahLst/>
            <a:cxnLst/>
            <a:rect l="l" t="t" r="r" b="b"/>
            <a:pathLst>
              <a:path w="15440150" h="1028700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1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738350" y="-1718500"/>
            <a:ext cx="12350425" cy="13724000"/>
            <a:chOff x="0" y="0"/>
            <a:chExt cx="3252787" cy="36145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52787" cy="3614551"/>
            </a:xfrm>
            <a:custGeom>
              <a:avLst/>
              <a:gdLst/>
              <a:ahLst/>
              <a:cxnLst/>
              <a:rect l="l" t="t" r="r" b="b"/>
              <a:pathLst>
                <a:path w="3252787" h="3614551">
                  <a:moveTo>
                    <a:pt x="0" y="0"/>
                  </a:moveTo>
                  <a:lnTo>
                    <a:pt x="3252787" y="0"/>
                  </a:lnTo>
                  <a:lnTo>
                    <a:pt x="3252787" y="3614551"/>
                  </a:lnTo>
                  <a:lnTo>
                    <a:pt x="0" y="3614551"/>
                  </a:lnTo>
                  <a:close/>
                </a:path>
              </a:pathLst>
            </a:custGeom>
            <a:solidFill>
              <a:srgbClr val="FCE5C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52787" cy="3652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2442155" y="1363294"/>
            <a:ext cx="12339841" cy="8175144"/>
          </a:xfrm>
          <a:custGeom>
            <a:avLst/>
            <a:gdLst/>
            <a:ahLst/>
            <a:cxnLst/>
            <a:rect l="l" t="t" r="r" b="b"/>
            <a:pathLst>
              <a:path w="12339841" h="8175144">
                <a:moveTo>
                  <a:pt x="0" y="0"/>
                </a:moveTo>
                <a:lnTo>
                  <a:pt x="12339840" y="0"/>
                </a:lnTo>
                <a:lnTo>
                  <a:pt x="12339840" y="8175145"/>
                </a:lnTo>
                <a:lnTo>
                  <a:pt x="0" y="8175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287120" y="0"/>
            <a:ext cx="7058451" cy="3714510"/>
          </a:xfrm>
          <a:custGeom>
            <a:avLst/>
            <a:gdLst/>
            <a:ahLst/>
            <a:cxnLst/>
            <a:rect l="l" t="t" r="r" b="b"/>
            <a:pathLst>
              <a:path w="7058451" h="3714510">
                <a:moveTo>
                  <a:pt x="7058451" y="0"/>
                </a:moveTo>
                <a:lnTo>
                  <a:pt x="0" y="0"/>
                </a:lnTo>
                <a:lnTo>
                  <a:pt x="0" y="3714510"/>
                </a:lnTo>
                <a:lnTo>
                  <a:pt x="7058451" y="3714510"/>
                </a:lnTo>
                <a:lnTo>
                  <a:pt x="705845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4833" y="4653283"/>
            <a:ext cx="8568623" cy="114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99"/>
              </a:lnSpc>
            </a:pPr>
            <a:r>
              <a:rPr lang="en-US" sz="8599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5 .PIVOT TABLE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4497" y="-62153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76434" y="273962"/>
            <a:ext cx="7767566" cy="9739077"/>
          </a:xfrm>
          <a:custGeom>
            <a:avLst/>
            <a:gdLst/>
            <a:ahLst/>
            <a:cxnLst/>
            <a:rect l="l" t="t" r="r" b="b"/>
            <a:pathLst>
              <a:path w="7767566" h="9739077">
                <a:moveTo>
                  <a:pt x="0" y="0"/>
                </a:moveTo>
                <a:lnTo>
                  <a:pt x="7767566" y="0"/>
                </a:lnTo>
                <a:lnTo>
                  <a:pt x="7767566" y="9739076"/>
                </a:lnTo>
                <a:lnTo>
                  <a:pt x="0" y="9739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617" b="-361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666068" y="626869"/>
            <a:ext cx="5621932" cy="7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7"/>
              </a:lnSpc>
            </a:pPr>
            <a:r>
              <a:rPr lang="en-US" sz="5447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PIVOT TABLE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964903" y="4095750"/>
            <a:ext cx="7774619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Bảng pivot tổng số ngày mà khách lưu trú ở địa điểm du lịch trong các năm (2021-2025)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4497" y="-62153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5961" y="1766583"/>
            <a:ext cx="17376077" cy="6753835"/>
          </a:xfrm>
          <a:custGeom>
            <a:avLst/>
            <a:gdLst/>
            <a:ahLst/>
            <a:cxnLst/>
            <a:rect l="l" t="t" r="r" b="b"/>
            <a:pathLst>
              <a:path w="17376077" h="6753835">
                <a:moveTo>
                  <a:pt x="0" y="0"/>
                </a:moveTo>
                <a:lnTo>
                  <a:pt x="17376078" y="0"/>
                </a:lnTo>
                <a:lnTo>
                  <a:pt x="17376078" y="6753834"/>
                </a:lnTo>
                <a:lnTo>
                  <a:pt x="0" y="67538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937" b="-1937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666068" y="626869"/>
            <a:ext cx="5621932" cy="7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7"/>
              </a:lnSpc>
            </a:pPr>
            <a:r>
              <a:rPr lang="en-US" sz="5447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PIVOT TABLE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99855" y="8972550"/>
            <a:ext cx="15859445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Biểu đồ biểu thị tổng số ngày mà khách lưu trú ở địa điểm du lịch trong các năm (2021-2025)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94022" y="-62153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27014" y="266779"/>
            <a:ext cx="5815490" cy="9753442"/>
          </a:xfrm>
          <a:custGeom>
            <a:avLst/>
            <a:gdLst/>
            <a:ahLst/>
            <a:cxnLst/>
            <a:rect l="l" t="t" r="r" b="b"/>
            <a:pathLst>
              <a:path w="5815490" h="9753442">
                <a:moveTo>
                  <a:pt x="0" y="0"/>
                </a:moveTo>
                <a:lnTo>
                  <a:pt x="5815490" y="0"/>
                </a:lnTo>
                <a:lnTo>
                  <a:pt x="5815490" y="9753442"/>
                </a:lnTo>
                <a:lnTo>
                  <a:pt x="0" y="97534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666068" y="626869"/>
            <a:ext cx="5621932" cy="7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7"/>
              </a:lnSpc>
            </a:pPr>
            <a:r>
              <a:rPr lang="en-US" sz="5447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PIVOT TABLE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4095750"/>
            <a:ext cx="8595522" cy="1581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Bảng pivot tổng chi phí chỗ ở và di chuyển theo quốc tịch du khách trong các năm (2021-2025)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4497" y="-62153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4404" y="1613566"/>
            <a:ext cx="17219191" cy="7059868"/>
          </a:xfrm>
          <a:custGeom>
            <a:avLst/>
            <a:gdLst/>
            <a:ahLst/>
            <a:cxnLst/>
            <a:rect l="l" t="t" r="r" b="b"/>
            <a:pathLst>
              <a:path w="17219191" h="7059868">
                <a:moveTo>
                  <a:pt x="0" y="0"/>
                </a:moveTo>
                <a:lnTo>
                  <a:pt x="17219192" y="0"/>
                </a:lnTo>
                <a:lnTo>
                  <a:pt x="17219192" y="7059868"/>
                </a:lnTo>
                <a:lnTo>
                  <a:pt x="0" y="7059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2666068" y="626869"/>
            <a:ext cx="5621932" cy="71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7"/>
              </a:lnSpc>
            </a:pPr>
            <a:r>
              <a:rPr lang="en-US" sz="5447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PIVOT TABLE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8861" y="8892509"/>
            <a:ext cx="17569139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unito"/>
                <a:ea typeface="Nunito"/>
                <a:cs typeface="Nunito"/>
                <a:sym typeface="Nunito"/>
              </a:rPr>
              <a:t>Biểu đồ biểu thị tổng chi phí chỗ ở và di chuyển theo quốc tịch du khách trong các năm (2021-2025)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465" y="-3850"/>
            <a:ext cx="15031312" cy="5825001"/>
          </a:xfrm>
          <a:custGeom>
            <a:avLst/>
            <a:gdLst/>
            <a:ahLst/>
            <a:cxnLst/>
            <a:rect l="l" t="t" r="r" b="b"/>
            <a:pathLst>
              <a:path w="15031312" h="5825001">
                <a:moveTo>
                  <a:pt x="0" y="0"/>
                </a:moveTo>
                <a:lnTo>
                  <a:pt x="15031311" y="0"/>
                </a:lnTo>
                <a:lnTo>
                  <a:pt x="15031311" y="5825000"/>
                </a:lnTo>
                <a:lnTo>
                  <a:pt x="0" y="5825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72247"/>
            </a:stretch>
          </a:blipFill>
        </p:spPr>
      </p:sp>
      <p:sp>
        <p:nvSpPr>
          <p:cNvPr id="3" name="Freeform 3"/>
          <p:cNvSpPr/>
          <p:nvPr/>
        </p:nvSpPr>
        <p:spPr>
          <a:xfrm rot="-5400000">
            <a:off x="-453450" y="17444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5400000">
            <a:off x="3642300" y="17444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400000">
            <a:off x="7738050" y="174445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865721" y="5697325"/>
            <a:ext cx="9525508" cy="102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6. MDX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698077" y="-8470856"/>
            <a:ext cx="18691060" cy="1869106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C79C87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380243" y="-3850"/>
            <a:ext cx="9907757" cy="9907757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0" y="0"/>
                  </a:moveTo>
                  <a:cubicBezTo>
                    <a:pt x="0" y="3506470"/>
                    <a:pt x="2843530" y="6350000"/>
                    <a:pt x="6350000" y="6350000"/>
                  </a:cubicBezTo>
                  <a:lnTo>
                    <a:pt x="6350000" y="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9999" r="-50000"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BEA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38350" y="-1718500"/>
            <a:ext cx="12350425" cy="13724000"/>
            <a:chOff x="0" y="0"/>
            <a:chExt cx="3252787" cy="3614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252787" cy="3614551"/>
            </a:xfrm>
            <a:custGeom>
              <a:avLst/>
              <a:gdLst/>
              <a:ahLst/>
              <a:cxnLst/>
              <a:rect l="l" t="t" r="r" b="b"/>
              <a:pathLst>
                <a:path w="3252787" h="3614551">
                  <a:moveTo>
                    <a:pt x="0" y="0"/>
                  </a:moveTo>
                  <a:lnTo>
                    <a:pt x="3252787" y="0"/>
                  </a:lnTo>
                  <a:lnTo>
                    <a:pt x="3252787" y="3614551"/>
                  </a:lnTo>
                  <a:lnTo>
                    <a:pt x="0" y="3614551"/>
                  </a:lnTo>
                  <a:close/>
                </a:path>
              </a:pathLst>
            </a:custGeom>
            <a:solidFill>
              <a:srgbClr val="FCE5C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252787" cy="3652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rot="5400000">
            <a:off x="2442155" y="1363294"/>
            <a:ext cx="12339841" cy="8175144"/>
          </a:xfrm>
          <a:custGeom>
            <a:avLst/>
            <a:gdLst/>
            <a:ahLst/>
            <a:cxnLst/>
            <a:rect l="l" t="t" r="r" b="b"/>
            <a:pathLst>
              <a:path w="12339841" h="8175144">
                <a:moveTo>
                  <a:pt x="0" y="0"/>
                </a:moveTo>
                <a:lnTo>
                  <a:pt x="12339840" y="0"/>
                </a:lnTo>
                <a:lnTo>
                  <a:pt x="12339840" y="8175145"/>
                </a:lnTo>
                <a:lnTo>
                  <a:pt x="0" y="81751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flipH="1">
            <a:off x="-287120" y="0"/>
            <a:ext cx="7058451" cy="3714510"/>
          </a:xfrm>
          <a:custGeom>
            <a:avLst/>
            <a:gdLst/>
            <a:ahLst/>
            <a:cxnLst/>
            <a:rect l="l" t="t" r="r" b="b"/>
            <a:pathLst>
              <a:path w="7058451" h="3714510">
                <a:moveTo>
                  <a:pt x="7058451" y="0"/>
                </a:moveTo>
                <a:lnTo>
                  <a:pt x="0" y="0"/>
                </a:lnTo>
                <a:lnTo>
                  <a:pt x="0" y="3714510"/>
                </a:lnTo>
                <a:lnTo>
                  <a:pt x="7058451" y="3714510"/>
                </a:lnTo>
                <a:lnTo>
                  <a:pt x="7058451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7" name="Table 7"/>
          <p:cNvGraphicFramePr>
            <a:graphicFrameLocks noGrp="1"/>
          </p:cNvGraphicFramePr>
          <p:nvPr/>
        </p:nvGraphicFramePr>
        <p:xfrm>
          <a:off x="594832" y="2258050"/>
          <a:ext cx="17098337" cy="7643897"/>
        </p:xfrm>
        <a:graphic>
          <a:graphicData uri="http://schemas.openxmlformats.org/drawingml/2006/table">
            <a:tbl>
              <a:tblPr/>
              <a:tblGrid>
                <a:gridCol w="13873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3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0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4012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333809"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STT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Họ và tên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599"/>
                        </a:lnSpc>
                        <a:defRPr/>
                      </a:pPr>
                      <a:r>
                        <a:rPr lang="en-US" sz="3999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Phân chia công việc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% công việc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752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1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Huỳnh Như Tấn Đạt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Tìm data, phân tích dữ liệu, thực hiện ETL StarSchema, OLAP, Pivot, MDX, 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25%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752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Phạm Nguyễn </a:t>
                      </a:r>
                      <a:endParaRPr lang="en-US" sz="1100"/>
                    </a:p>
                    <a:p>
                      <a:pPr algn="ctr">
                        <a:lnSpc>
                          <a:spcPts val="4200"/>
                        </a:lnSpc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Mai Phương</a:t>
                      </a:r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Tìm data, phân tích dữ liệu, thực hiện ETL StarSchema, OLAP, Pivot, MDX, 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35%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752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Trần Phước Hậu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Tìm data, phân tích dữ liệu, thực hiện ETL StarSchema, OLAP, Pivot, MDX, 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77522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Nguyễn Tiến Đạt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Tìm data, phân tích dữ liệu, thực hiện ETL StarSchema, OLAP, Pivot, MDX, 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>
                          <a:solidFill>
                            <a:srgbClr val="75563B"/>
                          </a:solidFill>
                          <a:latin typeface="Nunito Bold"/>
                          <a:ea typeface="Nunito Bold"/>
                          <a:cs typeface="Nunito Bold"/>
                          <a:sym typeface="Nunito Bold"/>
                        </a:rPr>
                        <a:t>20%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TextBox 8"/>
          <p:cNvSpPr txBox="1"/>
          <p:nvPr/>
        </p:nvSpPr>
        <p:spPr>
          <a:xfrm>
            <a:off x="1028700" y="1171575"/>
            <a:ext cx="7779985" cy="954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232"/>
              </a:lnSpc>
            </a:pPr>
            <a:r>
              <a:rPr lang="en-US" sz="7232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Thành viên nhóm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 rot="-6102626">
            <a:off x="6509749" y="-2725588"/>
            <a:ext cx="10614427" cy="7508576"/>
            <a:chOff x="0" y="0"/>
            <a:chExt cx="6350000" cy="4491948"/>
          </a:xfrm>
        </p:grpSpPr>
        <p:sp>
          <p:nvSpPr>
            <p:cNvPr id="4" name="Freeform 4"/>
            <p:cNvSpPr/>
            <p:nvPr/>
          </p:nvSpPr>
          <p:spPr>
            <a:xfrm>
              <a:off x="0" y="-55880"/>
              <a:ext cx="6350000" cy="4547828"/>
            </a:xfrm>
            <a:custGeom>
              <a:avLst/>
              <a:gdLst/>
              <a:ahLst/>
              <a:cxnLst/>
              <a:rect l="l" t="t" r="r" b="b"/>
              <a:pathLst>
                <a:path w="6350000" h="4547828">
                  <a:moveTo>
                    <a:pt x="5628640" y="177800"/>
                  </a:moveTo>
                  <a:cubicBezTo>
                    <a:pt x="5184140" y="96520"/>
                    <a:pt x="4733290" y="29210"/>
                    <a:pt x="4279900" y="67310"/>
                  </a:cubicBezTo>
                  <a:cubicBezTo>
                    <a:pt x="3841750" y="104140"/>
                    <a:pt x="3437890" y="316230"/>
                    <a:pt x="2997200" y="331470"/>
                  </a:cubicBezTo>
                  <a:cubicBezTo>
                    <a:pt x="2550160" y="346710"/>
                    <a:pt x="2101850" y="267970"/>
                    <a:pt x="1668780" y="167640"/>
                  </a:cubicBezTo>
                  <a:cubicBezTo>
                    <a:pt x="941070" y="0"/>
                    <a:pt x="364490" y="205740"/>
                    <a:pt x="0" y="417830"/>
                  </a:cubicBezTo>
                  <a:lnTo>
                    <a:pt x="0" y="4547828"/>
                  </a:lnTo>
                  <a:lnTo>
                    <a:pt x="6350000" y="4547828"/>
                  </a:lnTo>
                  <a:lnTo>
                    <a:pt x="6350000" y="327660"/>
                  </a:lnTo>
                  <a:cubicBezTo>
                    <a:pt x="6112510" y="265430"/>
                    <a:pt x="5867400" y="220980"/>
                    <a:pt x="5628640" y="177800"/>
                  </a:cubicBezTo>
                  <a:close/>
                </a:path>
              </a:pathLst>
            </a:custGeom>
            <a:solidFill>
              <a:srgbClr val="392C1B"/>
            </a:solidFill>
          </p:spPr>
        </p:sp>
      </p:grpSp>
      <p:grpSp>
        <p:nvGrpSpPr>
          <p:cNvPr id="5" name="Group 5"/>
          <p:cNvGrpSpPr/>
          <p:nvPr/>
        </p:nvGrpSpPr>
        <p:grpSpPr>
          <a:xfrm rot="-5400000">
            <a:off x="10031362" y="-887362"/>
            <a:ext cx="10614427" cy="12389151"/>
            <a:chOff x="0" y="0"/>
            <a:chExt cx="6350000" cy="7411715"/>
          </a:xfrm>
        </p:grpSpPr>
        <p:sp>
          <p:nvSpPr>
            <p:cNvPr id="6" name="Freeform 6"/>
            <p:cNvSpPr/>
            <p:nvPr/>
          </p:nvSpPr>
          <p:spPr>
            <a:xfrm>
              <a:off x="0" y="-55880"/>
              <a:ext cx="6350000" cy="7467595"/>
            </a:xfrm>
            <a:custGeom>
              <a:avLst/>
              <a:gdLst/>
              <a:ahLst/>
              <a:cxnLst/>
              <a:rect l="l" t="t" r="r" b="b"/>
              <a:pathLst>
                <a:path w="6350000" h="7467595">
                  <a:moveTo>
                    <a:pt x="5628640" y="177800"/>
                  </a:moveTo>
                  <a:cubicBezTo>
                    <a:pt x="5184140" y="96520"/>
                    <a:pt x="4733290" y="29210"/>
                    <a:pt x="4279900" y="67310"/>
                  </a:cubicBezTo>
                  <a:cubicBezTo>
                    <a:pt x="3841750" y="104140"/>
                    <a:pt x="3437890" y="316230"/>
                    <a:pt x="2997200" y="331470"/>
                  </a:cubicBezTo>
                  <a:cubicBezTo>
                    <a:pt x="2550160" y="346710"/>
                    <a:pt x="2101850" y="267970"/>
                    <a:pt x="1668780" y="167640"/>
                  </a:cubicBezTo>
                  <a:cubicBezTo>
                    <a:pt x="941070" y="0"/>
                    <a:pt x="364490" y="205740"/>
                    <a:pt x="0" y="417830"/>
                  </a:cubicBezTo>
                  <a:lnTo>
                    <a:pt x="0" y="7467595"/>
                  </a:lnTo>
                  <a:lnTo>
                    <a:pt x="6350000" y="7467595"/>
                  </a:lnTo>
                  <a:lnTo>
                    <a:pt x="6350000" y="327660"/>
                  </a:lnTo>
                  <a:cubicBezTo>
                    <a:pt x="6112510" y="265430"/>
                    <a:pt x="5867400" y="220980"/>
                    <a:pt x="5628640" y="177800"/>
                  </a:cubicBezTo>
                  <a:close/>
                </a:path>
              </a:pathLst>
            </a:custGeom>
            <a:solidFill>
              <a:srgbClr val="FCE5C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028700" y="1028700"/>
            <a:ext cx="15541591" cy="3360869"/>
          </a:xfrm>
          <a:custGeom>
            <a:avLst/>
            <a:gdLst/>
            <a:ahLst/>
            <a:cxnLst/>
            <a:rect l="l" t="t" r="r" b="b"/>
            <a:pathLst>
              <a:path w="15541591" h="3360869">
                <a:moveTo>
                  <a:pt x="0" y="0"/>
                </a:moveTo>
                <a:lnTo>
                  <a:pt x="15541591" y="0"/>
                </a:lnTo>
                <a:lnTo>
                  <a:pt x="15541591" y="3360869"/>
                </a:lnTo>
                <a:lnTo>
                  <a:pt x="0" y="336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649902" y="4763188"/>
            <a:ext cx="6318237" cy="4978005"/>
          </a:xfrm>
          <a:custGeom>
            <a:avLst/>
            <a:gdLst/>
            <a:ahLst/>
            <a:cxnLst/>
            <a:rect l="l" t="t" r="r" b="b"/>
            <a:pathLst>
              <a:path w="6318237" h="4978005">
                <a:moveTo>
                  <a:pt x="0" y="0"/>
                </a:moveTo>
                <a:lnTo>
                  <a:pt x="6318237" y="0"/>
                </a:lnTo>
                <a:lnTo>
                  <a:pt x="6318237" y="4978005"/>
                </a:lnTo>
                <a:lnTo>
                  <a:pt x="0" y="49780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14360" y="-81598"/>
            <a:ext cx="12414084" cy="6532912"/>
          </a:xfrm>
          <a:custGeom>
            <a:avLst/>
            <a:gdLst/>
            <a:ahLst/>
            <a:cxnLst/>
            <a:rect l="l" t="t" r="r" b="b"/>
            <a:pathLst>
              <a:path w="12414084" h="6532912">
                <a:moveTo>
                  <a:pt x="0" y="0"/>
                </a:moveTo>
                <a:lnTo>
                  <a:pt x="12414085" y="0"/>
                </a:lnTo>
                <a:lnTo>
                  <a:pt x="12414085" y="6532912"/>
                </a:lnTo>
                <a:lnTo>
                  <a:pt x="0" y="6532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2419898" y="1028700"/>
            <a:ext cx="4074709" cy="4208359"/>
            <a:chOff x="0" y="0"/>
            <a:chExt cx="6350000" cy="6558280"/>
          </a:xfrm>
        </p:grpSpPr>
        <p:sp>
          <p:nvSpPr>
            <p:cNvPr id="4" name="Freeform 4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4"/>
              <a:stretch>
                <a:fillRect l="-41572" r="-41572"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C79C87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2419898" y="5538650"/>
            <a:ext cx="4074709" cy="4208359"/>
            <a:chOff x="0" y="0"/>
            <a:chExt cx="6350000" cy="6558280"/>
          </a:xfrm>
        </p:grpSpPr>
        <p:sp>
          <p:nvSpPr>
            <p:cNvPr id="7" name="Freeform 7"/>
            <p:cNvSpPr/>
            <p:nvPr/>
          </p:nvSpPr>
          <p:spPr>
            <a:xfrm>
              <a:off x="74930" y="74930"/>
              <a:ext cx="6200140" cy="6408420"/>
            </a:xfrm>
            <a:custGeom>
              <a:avLst/>
              <a:gdLst/>
              <a:ahLst/>
              <a:cxnLst/>
              <a:rect l="l" t="t" r="r" b="b"/>
              <a:pathLst>
                <a:path w="6200140" h="640842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5"/>
              <a:stretch>
                <a:fillRect l="-27567" r="-27567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558280"/>
            </a:xfrm>
            <a:custGeom>
              <a:avLst/>
              <a:gdLst/>
              <a:ahLst/>
              <a:cxnLst/>
              <a:rect l="l" t="t" r="r" b="b"/>
              <a:pathLst>
                <a:path w="6350000" h="655828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C79C87"/>
            </a:solidFill>
          </p:spPr>
        </p:sp>
      </p:grpSp>
      <p:sp>
        <p:nvSpPr>
          <p:cNvPr id="9" name="Freeform 9"/>
          <p:cNvSpPr/>
          <p:nvPr/>
        </p:nvSpPr>
        <p:spPr>
          <a:xfrm>
            <a:off x="708290" y="1869335"/>
            <a:ext cx="11212140" cy="2527089"/>
          </a:xfrm>
          <a:custGeom>
            <a:avLst/>
            <a:gdLst/>
            <a:ahLst/>
            <a:cxnLst/>
            <a:rect l="l" t="t" r="r" b="b"/>
            <a:pathLst>
              <a:path w="11212140" h="2527089">
                <a:moveTo>
                  <a:pt x="0" y="0"/>
                </a:moveTo>
                <a:lnTo>
                  <a:pt x="11212140" y="0"/>
                </a:lnTo>
                <a:lnTo>
                  <a:pt x="11212140" y="2527089"/>
                </a:lnTo>
                <a:lnTo>
                  <a:pt x="0" y="25270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08009" y="4870729"/>
            <a:ext cx="3314497" cy="4971745"/>
          </a:xfrm>
          <a:custGeom>
            <a:avLst/>
            <a:gdLst/>
            <a:ahLst/>
            <a:cxnLst/>
            <a:rect l="l" t="t" r="r" b="b"/>
            <a:pathLst>
              <a:path w="3314497" h="4971745">
                <a:moveTo>
                  <a:pt x="0" y="0"/>
                </a:moveTo>
                <a:lnTo>
                  <a:pt x="3314497" y="0"/>
                </a:lnTo>
                <a:lnTo>
                  <a:pt x="3314497" y="4971745"/>
                </a:lnTo>
                <a:lnTo>
                  <a:pt x="0" y="4971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0952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6523007" y="4870729"/>
            <a:ext cx="3314497" cy="4971745"/>
          </a:xfrm>
          <a:custGeom>
            <a:avLst/>
            <a:gdLst/>
            <a:ahLst/>
            <a:cxnLst/>
            <a:rect l="l" t="t" r="r" b="b"/>
            <a:pathLst>
              <a:path w="3314497" h="4971745">
                <a:moveTo>
                  <a:pt x="0" y="0"/>
                </a:moveTo>
                <a:lnTo>
                  <a:pt x="3314497" y="0"/>
                </a:lnTo>
                <a:lnTo>
                  <a:pt x="3314497" y="4971745"/>
                </a:lnTo>
                <a:lnTo>
                  <a:pt x="0" y="4971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09523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38350" y="-1718500"/>
            <a:ext cx="12350425" cy="13724000"/>
            <a:chOff x="0" y="0"/>
            <a:chExt cx="3252787" cy="3614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2787" cy="3614551"/>
            </a:xfrm>
            <a:custGeom>
              <a:avLst/>
              <a:gdLst/>
              <a:ahLst/>
              <a:cxnLst/>
              <a:rect l="l" t="t" r="r" b="b"/>
              <a:pathLst>
                <a:path w="3252787" h="3614551">
                  <a:moveTo>
                    <a:pt x="0" y="0"/>
                  </a:moveTo>
                  <a:lnTo>
                    <a:pt x="3252787" y="0"/>
                  </a:lnTo>
                  <a:lnTo>
                    <a:pt x="3252787" y="3614551"/>
                  </a:lnTo>
                  <a:lnTo>
                    <a:pt x="0" y="3614551"/>
                  </a:lnTo>
                  <a:close/>
                </a:path>
              </a:pathLst>
            </a:custGeom>
            <a:solidFill>
              <a:srgbClr val="FCE5C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52787" cy="3652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2442155" y="1363294"/>
            <a:ext cx="12339841" cy="8175144"/>
          </a:xfrm>
          <a:custGeom>
            <a:avLst/>
            <a:gdLst/>
            <a:ahLst/>
            <a:cxnLst/>
            <a:rect l="l" t="t" r="r" b="b"/>
            <a:pathLst>
              <a:path w="12339841" h="8175144">
                <a:moveTo>
                  <a:pt x="0" y="0"/>
                </a:moveTo>
                <a:lnTo>
                  <a:pt x="12339840" y="0"/>
                </a:lnTo>
                <a:lnTo>
                  <a:pt x="12339840" y="8175145"/>
                </a:lnTo>
                <a:lnTo>
                  <a:pt x="0" y="817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287120" y="0"/>
            <a:ext cx="7058451" cy="3714510"/>
          </a:xfrm>
          <a:custGeom>
            <a:avLst/>
            <a:gdLst/>
            <a:ahLst/>
            <a:cxnLst/>
            <a:rect l="l" t="t" r="r" b="b"/>
            <a:pathLst>
              <a:path w="7058451" h="3714510">
                <a:moveTo>
                  <a:pt x="7058451" y="0"/>
                </a:moveTo>
                <a:lnTo>
                  <a:pt x="0" y="0"/>
                </a:lnTo>
                <a:lnTo>
                  <a:pt x="0" y="3714510"/>
                </a:lnTo>
                <a:lnTo>
                  <a:pt x="7058451" y="3714510"/>
                </a:lnTo>
                <a:lnTo>
                  <a:pt x="70584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229155" y="3900872"/>
            <a:ext cx="11084353" cy="3099989"/>
          </a:xfrm>
          <a:custGeom>
            <a:avLst/>
            <a:gdLst/>
            <a:ahLst/>
            <a:cxnLst/>
            <a:rect l="l" t="t" r="r" b="b"/>
            <a:pathLst>
              <a:path w="11084353" h="3099989">
                <a:moveTo>
                  <a:pt x="0" y="0"/>
                </a:moveTo>
                <a:lnTo>
                  <a:pt x="11084352" y="0"/>
                </a:lnTo>
                <a:lnTo>
                  <a:pt x="11084352" y="3099989"/>
                </a:lnTo>
                <a:lnTo>
                  <a:pt x="0" y="30999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852227" y="1470560"/>
            <a:ext cx="4951113" cy="7960612"/>
          </a:xfrm>
          <a:custGeom>
            <a:avLst/>
            <a:gdLst/>
            <a:ahLst/>
            <a:cxnLst/>
            <a:rect l="l" t="t" r="r" b="b"/>
            <a:pathLst>
              <a:path w="4951113" h="7960612">
                <a:moveTo>
                  <a:pt x="0" y="0"/>
                </a:moveTo>
                <a:lnTo>
                  <a:pt x="4951112" y="0"/>
                </a:lnTo>
                <a:lnTo>
                  <a:pt x="4951112" y="7960613"/>
                </a:lnTo>
                <a:lnTo>
                  <a:pt x="0" y="79606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546300"/>
            <a:ext cx="18288000" cy="4231750"/>
            <a:chOff x="0" y="0"/>
            <a:chExt cx="4816593" cy="11145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1114535"/>
            </a:xfrm>
            <a:custGeom>
              <a:avLst/>
              <a:gdLst/>
              <a:ahLst/>
              <a:cxnLst/>
              <a:rect l="l" t="t" r="r" b="b"/>
              <a:pathLst>
                <a:path w="4816592" h="1114535">
                  <a:moveTo>
                    <a:pt x="0" y="0"/>
                  </a:moveTo>
                  <a:lnTo>
                    <a:pt x="4816592" y="0"/>
                  </a:lnTo>
                  <a:lnTo>
                    <a:pt x="4816592" y="1114535"/>
                  </a:lnTo>
                  <a:lnTo>
                    <a:pt x="0" y="1114535"/>
                  </a:lnTo>
                  <a:close/>
                </a:path>
              </a:pathLst>
            </a:custGeom>
            <a:solidFill>
              <a:srgbClr val="FFEAC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16593" cy="115263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-5400000">
            <a:off x="0" y="1437850"/>
            <a:ext cx="5108450" cy="5108450"/>
          </a:xfrm>
          <a:custGeom>
            <a:avLst/>
            <a:gdLst/>
            <a:ahLst/>
            <a:cxnLst/>
            <a:rect l="l" t="t" r="r" b="b"/>
            <a:pathLst>
              <a:path w="5108450" h="5108450">
                <a:moveTo>
                  <a:pt x="0" y="0"/>
                </a:moveTo>
                <a:lnTo>
                  <a:pt x="5108450" y="0"/>
                </a:lnTo>
                <a:lnTo>
                  <a:pt x="5108450" y="5108450"/>
                </a:lnTo>
                <a:lnTo>
                  <a:pt x="0" y="510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5400000">
            <a:off x="5070350" y="1437850"/>
            <a:ext cx="5108450" cy="5108450"/>
          </a:xfrm>
          <a:custGeom>
            <a:avLst/>
            <a:gdLst/>
            <a:ahLst/>
            <a:cxnLst/>
            <a:rect l="l" t="t" r="r" b="b"/>
            <a:pathLst>
              <a:path w="5108450" h="5108450">
                <a:moveTo>
                  <a:pt x="0" y="0"/>
                </a:moveTo>
                <a:lnTo>
                  <a:pt x="5108450" y="0"/>
                </a:lnTo>
                <a:lnTo>
                  <a:pt x="5108450" y="5108450"/>
                </a:lnTo>
                <a:lnTo>
                  <a:pt x="0" y="510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5400000">
            <a:off x="10169275" y="1437850"/>
            <a:ext cx="5108450" cy="5108450"/>
          </a:xfrm>
          <a:custGeom>
            <a:avLst/>
            <a:gdLst/>
            <a:ahLst/>
            <a:cxnLst/>
            <a:rect l="l" t="t" r="r" b="b"/>
            <a:pathLst>
              <a:path w="5108450" h="5108450">
                <a:moveTo>
                  <a:pt x="0" y="0"/>
                </a:moveTo>
                <a:lnTo>
                  <a:pt x="5108450" y="0"/>
                </a:lnTo>
                <a:lnTo>
                  <a:pt x="5108450" y="5108450"/>
                </a:lnTo>
                <a:lnTo>
                  <a:pt x="0" y="510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647699" y="3992075"/>
            <a:ext cx="4043356" cy="5266225"/>
          </a:xfrm>
          <a:custGeom>
            <a:avLst/>
            <a:gdLst/>
            <a:ahLst/>
            <a:cxnLst/>
            <a:rect l="l" t="t" r="r" b="b"/>
            <a:pathLst>
              <a:path w="4043356" h="5266225">
                <a:moveTo>
                  <a:pt x="0" y="0"/>
                </a:moveTo>
                <a:lnTo>
                  <a:pt x="4043356" y="0"/>
                </a:lnTo>
                <a:lnTo>
                  <a:pt x="4043356" y="5266225"/>
                </a:lnTo>
                <a:lnTo>
                  <a:pt x="0" y="52662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5400000">
            <a:off x="15249150" y="1437850"/>
            <a:ext cx="5108450" cy="5108450"/>
          </a:xfrm>
          <a:custGeom>
            <a:avLst/>
            <a:gdLst/>
            <a:ahLst/>
            <a:cxnLst/>
            <a:rect l="l" t="t" r="r" b="b"/>
            <a:pathLst>
              <a:path w="5108450" h="5108450">
                <a:moveTo>
                  <a:pt x="0" y="0"/>
                </a:moveTo>
                <a:lnTo>
                  <a:pt x="5108450" y="0"/>
                </a:lnTo>
                <a:lnTo>
                  <a:pt x="5108450" y="5108450"/>
                </a:lnTo>
                <a:lnTo>
                  <a:pt x="0" y="51084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028700" y="1028700"/>
            <a:ext cx="15281354" cy="2387712"/>
          </a:xfrm>
          <a:custGeom>
            <a:avLst/>
            <a:gdLst/>
            <a:ahLst/>
            <a:cxnLst/>
            <a:rect l="l" t="t" r="r" b="b"/>
            <a:pathLst>
              <a:path w="15281354" h="2387712">
                <a:moveTo>
                  <a:pt x="0" y="0"/>
                </a:moveTo>
                <a:lnTo>
                  <a:pt x="15281354" y="0"/>
                </a:lnTo>
                <a:lnTo>
                  <a:pt x="15281354" y="2387712"/>
                </a:lnTo>
                <a:lnTo>
                  <a:pt x="0" y="2387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4766">
            <a:off x="-5098137" y="3591191"/>
            <a:ext cx="17108254" cy="11334218"/>
          </a:xfrm>
          <a:custGeom>
            <a:avLst/>
            <a:gdLst/>
            <a:ahLst/>
            <a:cxnLst/>
            <a:rect l="l" t="t" r="r" b="b"/>
            <a:pathLst>
              <a:path w="17108254" h="11334218">
                <a:moveTo>
                  <a:pt x="0" y="0"/>
                </a:moveTo>
                <a:lnTo>
                  <a:pt x="17108254" y="0"/>
                </a:lnTo>
                <a:lnTo>
                  <a:pt x="17108254" y="11334218"/>
                </a:lnTo>
                <a:lnTo>
                  <a:pt x="0" y="1133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1652" y="0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159723"/>
            <a:ext cx="11301259" cy="4421618"/>
          </a:xfrm>
          <a:custGeom>
            <a:avLst/>
            <a:gdLst/>
            <a:ahLst/>
            <a:cxnLst/>
            <a:rect l="l" t="t" r="r" b="b"/>
            <a:pathLst>
              <a:path w="11301259" h="4421618">
                <a:moveTo>
                  <a:pt x="0" y="0"/>
                </a:moveTo>
                <a:lnTo>
                  <a:pt x="11301259" y="0"/>
                </a:lnTo>
                <a:lnTo>
                  <a:pt x="11301259" y="4421618"/>
                </a:lnTo>
                <a:lnTo>
                  <a:pt x="0" y="44216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3353321" y="1028700"/>
            <a:ext cx="3054590" cy="8229600"/>
          </a:xfrm>
          <a:custGeom>
            <a:avLst/>
            <a:gdLst/>
            <a:ahLst/>
            <a:cxnLst/>
            <a:rect l="l" t="t" r="r" b="b"/>
            <a:pathLst>
              <a:path w="3054590" h="8229600">
                <a:moveTo>
                  <a:pt x="0" y="0"/>
                </a:moveTo>
                <a:lnTo>
                  <a:pt x="3054590" y="0"/>
                </a:lnTo>
                <a:lnTo>
                  <a:pt x="30545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847850" y="0"/>
            <a:ext cx="15440150" cy="10287000"/>
          </a:xfrm>
          <a:custGeom>
            <a:avLst/>
            <a:gdLst/>
            <a:ahLst/>
            <a:cxnLst/>
            <a:rect l="l" t="t" r="r" b="b"/>
            <a:pathLst>
              <a:path w="15440150" h="1028700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738350" y="-1718500"/>
            <a:ext cx="12350425" cy="13724000"/>
            <a:chOff x="0" y="0"/>
            <a:chExt cx="3252787" cy="36145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52787" cy="3614551"/>
            </a:xfrm>
            <a:custGeom>
              <a:avLst/>
              <a:gdLst/>
              <a:ahLst/>
              <a:cxnLst/>
              <a:rect l="l" t="t" r="r" b="b"/>
              <a:pathLst>
                <a:path w="3252787" h="3614551">
                  <a:moveTo>
                    <a:pt x="0" y="0"/>
                  </a:moveTo>
                  <a:lnTo>
                    <a:pt x="3252787" y="0"/>
                  </a:lnTo>
                  <a:lnTo>
                    <a:pt x="3252787" y="3614551"/>
                  </a:lnTo>
                  <a:lnTo>
                    <a:pt x="0" y="3614551"/>
                  </a:lnTo>
                  <a:close/>
                </a:path>
              </a:pathLst>
            </a:custGeom>
            <a:solidFill>
              <a:srgbClr val="FCE5C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52787" cy="3652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2442155" y="1363294"/>
            <a:ext cx="12339841" cy="8175144"/>
          </a:xfrm>
          <a:custGeom>
            <a:avLst/>
            <a:gdLst/>
            <a:ahLst/>
            <a:cxnLst/>
            <a:rect l="l" t="t" r="r" b="b"/>
            <a:pathLst>
              <a:path w="12339841" h="8175144">
                <a:moveTo>
                  <a:pt x="0" y="0"/>
                </a:moveTo>
                <a:lnTo>
                  <a:pt x="12339840" y="0"/>
                </a:lnTo>
                <a:lnTo>
                  <a:pt x="12339840" y="8175145"/>
                </a:lnTo>
                <a:lnTo>
                  <a:pt x="0" y="8175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287120" y="0"/>
            <a:ext cx="7058451" cy="3714510"/>
          </a:xfrm>
          <a:custGeom>
            <a:avLst/>
            <a:gdLst/>
            <a:ahLst/>
            <a:cxnLst/>
            <a:rect l="l" t="t" r="r" b="b"/>
            <a:pathLst>
              <a:path w="7058451" h="3714510">
                <a:moveTo>
                  <a:pt x="7058451" y="0"/>
                </a:moveTo>
                <a:lnTo>
                  <a:pt x="0" y="0"/>
                </a:lnTo>
                <a:lnTo>
                  <a:pt x="0" y="3714510"/>
                </a:lnTo>
                <a:lnTo>
                  <a:pt x="7058451" y="3714510"/>
                </a:lnTo>
                <a:lnTo>
                  <a:pt x="705845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4833" y="4653283"/>
            <a:ext cx="8568623" cy="114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99"/>
              </a:lnSpc>
              <a:spcBef>
                <a:spcPct val="0"/>
              </a:spcBef>
            </a:pPr>
            <a:r>
              <a:rPr lang="en-US" sz="8599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7</a:t>
            </a:r>
            <a:r>
              <a:rPr lang="en-US" sz="8599" b="1" u="none" strike="noStrike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. DASHBOARD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4497" y="-62153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93841" y="1028700"/>
            <a:ext cx="14700318" cy="8507809"/>
          </a:xfrm>
          <a:custGeom>
            <a:avLst/>
            <a:gdLst/>
            <a:ahLst/>
            <a:cxnLst/>
            <a:rect l="l" t="t" r="r" b="b"/>
            <a:pathLst>
              <a:path w="14700318" h="8507809">
                <a:moveTo>
                  <a:pt x="0" y="0"/>
                </a:moveTo>
                <a:lnTo>
                  <a:pt x="14700318" y="0"/>
                </a:lnTo>
                <a:lnTo>
                  <a:pt x="14700318" y="8507809"/>
                </a:lnTo>
                <a:lnTo>
                  <a:pt x="0" y="85078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82854" y="114300"/>
            <a:ext cx="5621932" cy="139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7"/>
              </a:lnSpc>
            </a:pPr>
            <a:r>
              <a:rPr lang="en-US" sz="544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DASHBOARD</a:t>
            </a:r>
          </a:p>
          <a:p>
            <a:pPr algn="l">
              <a:lnSpc>
                <a:spcPts val="5447"/>
              </a:lnSpc>
            </a:pPr>
            <a:endParaRPr lang="en-US" sz="5447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84497" y="-62153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52370" y="1028700"/>
            <a:ext cx="14783261" cy="8518854"/>
          </a:xfrm>
          <a:custGeom>
            <a:avLst/>
            <a:gdLst/>
            <a:ahLst/>
            <a:cxnLst/>
            <a:rect l="l" t="t" r="r" b="b"/>
            <a:pathLst>
              <a:path w="14783261" h="8518854">
                <a:moveTo>
                  <a:pt x="0" y="0"/>
                </a:moveTo>
                <a:lnTo>
                  <a:pt x="14783260" y="0"/>
                </a:lnTo>
                <a:lnTo>
                  <a:pt x="14783260" y="8518854"/>
                </a:lnTo>
                <a:lnTo>
                  <a:pt x="0" y="85188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3482854" y="114300"/>
            <a:ext cx="5621932" cy="1398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47"/>
              </a:lnSpc>
            </a:pPr>
            <a:r>
              <a:rPr lang="en-US" sz="5447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DASHBOARD</a:t>
            </a:r>
          </a:p>
          <a:p>
            <a:pPr algn="l">
              <a:lnSpc>
                <a:spcPts val="5447"/>
              </a:lnSpc>
            </a:pPr>
            <a:endParaRPr lang="en-US" sz="5447">
              <a:solidFill>
                <a:srgbClr val="FFFFFF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41831" y="0"/>
            <a:ext cx="15440150" cy="10287000"/>
          </a:xfrm>
          <a:custGeom>
            <a:avLst/>
            <a:gdLst/>
            <a:ahLst/>
            <a:cxnLst/>
            <a:rect l="l" t="t" r="r" b="b"/>
            <a:pathLst>
              <a:path w="15440150" h="10287000">
                <a:moveTo>
                  <a:pt x="0" y="0"/>
                </a:moveTo>
                <a:lnTo>
                  <a:pt x="15440150" y="0"/>
                </a:lnTo>
                <a:lnTo>
                  <a:pt x="1544015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738350" y="-1718500"/>
            <a:ext cx="12350425" cy="13724000"/>
            <a:chOff x="0" y="0"/>
            <a:chExt cx="3252787" cy="36145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52787" cy="3614551"/>
            </a:xfrm>
            <a:custGeom>
              <a:avLst/>
              <a:gdLst/>
              <a:ahLst/>
              <a:cxnLst/>
              <a:rect l="l" t="t" r="r" b="b"/>
              <a:pathLst>
                <a:path w="3252787" h="3614551">
                  <a:moveTo>
                    <a:pt x="0" y="0"/>
                  </a:moveTo>
                  <a:lnTo>
                    <a:pt x="3252787" y="0"/>
                  </a:lnTo>
                  <a:lnTo>
                    <a:pt x="3252787" y="3614551"/>
                  </a:lnTo>
                  <a:lnTo>
                    <a:pt x="0" y="3614551"/>
                  </a:lnTo>
                  <a:close/>
                </a:path>
              </a:pathLst>
            </a:custGeom>
            <a:solidFill>
              <a:srgbClr val="FCE5C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52787" cy="3652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2442155" y="1363294"/>
            <a:ext cx="12339841" cy="8175144"/>
          </a:xfrm>
          <a:custGeom>
            <a:avLst/>
            <a:gdLst/>
            <a:ahLst/>
            <a:cxnLst/>
            <a:rect l="l" t="t" r="r" b="b"/>
            <a:pathLst>
              <a:path w="12339841" h="8175144">
                <a:moveTo>
                  <a:pt x="0" y="0"/>
                </a:moveTo>
                <a:lnTo>
                  <a:pt x="12339840" y="0"/>
                </a:lnTo>
                <a:lnTo>
                  <a:pt x="12339840" y="8175145"/>
                </a:lnTo>
                <a:lnTo>
                  <a:pt x="0" y="8175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287120" y="0"/>
            <a:ext cx="7058451" cy="3714510"/>
          </a:xfrm>
          <a:custGeom>
            <a:avLst/>
            <a:gdLst/>
            <a:ahLst/>
            <a:cxnLst/>
            <a:rect l="l" t="t" r="r" b="b"/>
            <a:pathLst>
              <a:path w="7058451" h="3714510">
                <a:moveTo>
                  <a:pt x="7058451" y="0"/>
                </a:moveTo>
                <a:lnTo>
                  <a:pt x="0" y="0"/>
                </a:lnTo>
                <a:lnTo>
                  <a:pt x="0" y="3714510"/>
                </a:lnTo>
                <a:lnTo>
                  <a:pt x="7058451" y="3714510"/>
                </a:lnTo>
                <a:lnTo>
                  <a:pt x="705845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523703" y="5612792"/>
            <a:ext cx="11093123" cy="2233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99"/>
              </a:lnSpc>
              <a:spcBef>
                <a:spcPct val="0"/>
              </a:spcBef>
            </a:pPr>
            <a:r>
              <a:rPr lang="en-US" sz="8599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8</a:t>
            </a:r>
            <a:r>
              <a:rPr lang="en-US" sz="8599" b="1" u="none" strike="noStrike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.KẾT LUẬN &amp; HƯỚNG PHÁT TRIỂN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00" b="-69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38350" y="-1718500"/>
            <a:ext cx="12350425" cy="13724000"/>
            <a:chOff x="0" y="0"/>
            <a:chExt cx="3252787" cy="3614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2787" cy="3614551"/>
            </a:xfrm>
            <a:custGeom>
              <a:avLst/>
              <a:gdLst/>
              <a:ahLst/>
              <a:cxnLst/>
              <a:rect l="l" t="t" r="r" b="b"/>
              <a:pathLst>
                <a:path w="3252787" h="3614551">
                  <a:moveTo>
                    <a:pt x="0" y="0"/>
                  </a:moveTo>
                  <a:lnTo>
                    <a:pt x="3252787" y="0"/>
                  </a:lnTo>
                  <a:lnTo>
                    <a:pt x="3252787" y="3614551"/>
                  </a:lnTo>
                  <a:lnTo>
                    <a:pt x="0" y="3614551"/>
                  </a:lnTo>
                  <a:close/>
                </a:path>
              </a:pathLst>
            </a:custGeom>
            <a:solidFill>
              <a:srgbClr val="FCE5C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52787" cy="3652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2442155" y="1363294"/>
            <a:ext cx="12339841" cy="8175144"/>
          </a:xfrm>
          <a:custGeom>
            <a:avLst/>
            <a:gdLst/>
            <a:ahLst/>
            <a:cxnLst/>
            <a:rect l="l" t="t" r="r" b="b"/>
            <a:pathLst>
              <a:path w="12339841" h="8175144">
                <a:moveTo>
                  <a:pt x="0" y="0"/>
                </a:moveTo>
                <a:lnTo>
                  <a:pt x="12339840" y="0"/>
                </a:lnTo>
                <a:lnTo>
                  <a:pt x="12339840" y="8175145"/>
                </a:lnTo>
                <a:lnTo>
                  <a:pt x="0" y="817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287120" y="0"/>
            <a:ext cx="7058451" cy="3714510"/>
          </a:xfrm>
          <a:custGeom>
            <a:avLst/>
            <a:gdLst/>
            <a:ahLst/>
            <a:cxnLst/>
            <a:rect l="l" t="t" r="r" b="b"/>
            <a:pathLst>
              <a:path w="7058451" h="3714510">
                <a:moveTo>
                  <a:pt x="7058451" y="0"/>
                </a:moveTo>
                <a:lnTo>
                  <a:pt x="0" y="0"/>
                </a:lnTo>
                <a:lnTo>
                  <a:pt x="0" y="3714510"/>
                </a:lnTo>
                <a:lnTo>
                  <a:pt x="7058451" y="3714510"/>
                </a:lnTo>
                <a:lnTo>
                  <a:pt x="70584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3498" y="2688620"/>
            <a:ext cx="16254209" cy="7202726"/>
          </a:xfrm>
          <a:custGeom>
            <a:avLst/>
            <a:gdLst/>
            <a:ahLst/>
            <a:cxnLst/>
            <a:rect l="l" t="t" r="r" b="b"/>
            <a:pathLst>
              <a:path w="16254209" h="7202726">
                <a:moveTo>
                  <a:pt x="0" y="0"/>
                </a:moveTo>
                <a:lnTo>
                  <a:pt x="16254210" y="0"/>
                </a:lnTo>
                <a:lnTo>
                  <a:pt x="16254210" y="7202726"/>
                </a:lnTo>
                <a:lnTo>
                  <a:pt x="0" y="72027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12666" r="-106706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783870"/>
            <a:ext cx="16230600" cy="81555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89548" lvl="1" indent="-494774" algn="just">
              <a:lnSpc>
                <a:spcPts val="4583"/>
              </a:lnSpc>
              <a:buFont typeface="Arial"/>
              <a:buChar char="•"/>
            </a:pPr>
            <a:r>
              <a:rPr lang="en-US" sz="4583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Chi</a:t>
            </a:r>
            <a:r>
              <a:rPr lang="en-US" sz="4583" b="1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 phí du lịch: Tổng chi phí du lịch là 258 nghìn, Chi phí lưu trú chiếm tỷ lệ lớn hơn trong tổng chi phí du lịch, cho thấy rằng việc lựa chọn nơi ở là yếu tố quan trọng trong kế hoạch du lịch.</a:t>
            </a:r>
          </a:p>
          <a:p>
            <a:pPr marL="989548" lvl="1" indent="-494774" algn="just">
              <a:lnSpc>
                <a:spcPts val="4583"/>
              </a:lnSpc>
              <a:buFont typeface="Arial"/>
              <a:buChar char="•"/>
            </a:pPr>
            <a:r>
              <a:rPr lang="en-US" sz="4583" b="1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Địa điểm phổ biến: Paris, Bali, Sydney, và Tokyo là những điểm đến phổ biến nhất.</a:t>
            </a:r>
          </a:p>
          <a:p>
            <a:pPr marL="989548" lvl="1" indent="-494774" algn="just">
              <a:lnSpc>
                <a:spcPts val="4583"/>
              </a:lnSpc>
              <a:buFont typeface="Arial"/>
              <a:buChar char="•"/>
            </a:pPr>
            <a:r>
              <a:rPr lang="en-US" sz="4583" b="1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Australia và Pháp có chi phí lưu trú cao nhất, cho thấy đây là những điểm đến phổ biến và có giá trị cao.</a:t>
            </a:r>
          </a:p>
          <a:p>
            <a:pPr marL="989548" lvl="1" indent="-494774" algn="just">
              <a:lnSpc>
                <a:spcPts val="4583"/>
              </a:lnSpc>
              <a:buFont typeface="Arial"/>
              <a:buChar char="•"/>
            </a:pPr>
            <a:r>
              <a:rPr lang="en-US" sz="4583" b="1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Nhóm tuổi từ 20 đến 25 là nhóm du khách phổ biến nhất, cho thấy rằng giới trẻ đang có xu hướng đi du lịch nhiều hơn.</a:t>
            </a:r>
          </a:p>
          <a:p>
            <a:pPr marL="989548" lvl="1" indent="-494774" algn="just">
              <a:lnSpc>
                <a:spcPts val="4583"/>
              </a:lnSpc>
              <a:buFont typeface="Arial"/>
              <a:buChar char="•"/>
            </a:pPr>
            <a:r>
              <a:rPr lang="en-US" sz="4583" b="1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Nữ giới có xu hướng đi du lịch nhiều hơn Nam giới</a:t>
            </a:r>
          </a:p>
          <a:p>
            <a:pPr algn="just">
              <a:lnSpc>
                <a:spcPts val="4583"/>
              </a:lnSpc>
              <a:spcBef>
                <a:spcPct val="0"/>
              </a:spcBef>
            </a:pPr>
            <a:endParaRPr lang="en-US" sz="4583" b="1">
              <a:solidFill>
                <a:srgbClr val="75563B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just">
              <a:lnSpc>
                <a:spcPts val="4583"/>
              </a:lnSpc>
              <a:spcBef>
                <a:spcPct val="0"/>
              </a:spcBef>
            </a:pPr>
            <a:endParaRPr lang="en-US" sz="4583" b="1">
              <a:solidFill>
                <a:srgbClr val="75563B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436863" y="1190625"/>
            <a:ext cx="5401985" cy="11423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599"/>
              </a:lnSpc>
              <a:spcBef>
                <a:spcPct val="0"/>
              </a:spcBef>
            </a:pPr>
            <a:r>
              <a:rPr lang="en-US" sz="8599" b="1" u="none" strike="noStrike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KẾT LUẬN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BA28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98951" y="-1718500"/>
            <a:ext cx="11077804" cy="13724000"/>
            <a:chOff x="0" y="0"/>
            <a:chExt cx="2917611" cy="36145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17611" cy="3614551"/>
            </a:xfrm>
            <a:custGeom>
              <a:avLst/>
              <a:gdLst/>
              <a:ahLst/>
              <a:cxnLst/>
              <a:rect l="l" t="t" r="r" b="b"/>
              <a:pathLst>
                <a:path w="2917611" h="3614551">
                  <a:moveTo>
                    <a:pt x="0" y="0"/>
                  </a:moveTo>
                  <a:lnTo>
                    <a:pt x="2917611" y="0"/>
                  </a:lnTo>
                  <a:lnTo>
                    <a:pt x="2917611" y="3614551"/>
                  </a:lnTo>
                  <a:lnTo>
                    <a:pt x="0" y="3614551"/>
                  </a:lnTo>
                  <a:close/>
                </a:path>
              </a:pathLst>
            </a:custGeom>
            <a:solidFill>
              <a:srgbClr val="FCE5C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917611" cy="3652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 flipH="1">
            <a:off x="-802229" y="-287966"/>
            <a:ext cx="7058451" cy="3714510"/>
          </a:xfrm>
          <a:custGeom>
            <a:avLst/>
            <a:gdLst/>
            <a:ahLst/>
            <a:cxnLst/>
            <a:rect l="l" t="t" r="r" b="b"/>
            <a:pathLst>
              <a:path w="7058451" h="3714510">
                <a:moveTo>
                  <a:pt x="7058452" y="0"/>
                </a:moveTo>
                <a:lnTo>
                  <a:pt x="0" y="0"/>
                </a:lnTo>
                <a:lnTo>
                  <a:pt x="0" y="3714510"/>
                </a:lnTo>
                <a:lnTo>
                  <a:pt x="7058452" y="3714510"/>
                </a:lnTo>
                <a:lnTo>
                  <a:pt x="705845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374104" y="1081944"/>
            <a:ext cx="10825027" cy="6092478"/>
          </a:xfrm>
          <a:custGeom>
            <a:avLst/>
            <a:gdLst/>
            <a:ahLst/>
            <a:cxnLst/>
            <a:rect l="l" t="t" r="r" b="b"/>
            <a:pathLst>
              <a:path w="10825027" h="6092478">
                <a:moveTo>
                  <a:pt x="0" y="0"/>
                </a:moveTo>
                <a:lnTo>
                  <a:pt x="10825027" y="0"/>
                </a:lnTo>
                <a:lnTo>
                  <a:pt x="10825027" y="6092478"/>
                </a:lnTo>
                <a:lnTo>
                  <a:pt x="0" y="60924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789" y="145474"/>
            <a:ext cx="6703545" cy="23470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452561" lvl="1" indent="-726281" algn="l">
              <a:lnSpc>
                <a:spcPts val="9419"/>
              </a:lnSpc>
              <a:buAutoNum type="arabicPeriod"/>
            </a:pPr>
            <a:r>
              <a:rPr lang="en-US" sz="6727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GIỚI THIỆU VỀ DATA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2789" y="3277062"/>
            <a:ext cx="7608590" cy="607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97354" lvl="1" indent="-398677" algn="l">
              <a:lnSpc>
                <a:spcPts val="5170"/>
              </a:lnSpc>
              <a:buFont typeface="Arial"/>
              <a:buChar char="•"/>
            </a:pPr>
            <a:r>
              <a:rPr lang="en-US" sz="3693">
                <a:solidFill>
                  <a:srgbClr val="975E54"/>
                </a:solidFill>
                <a:latin typeface="Nunito Bold"/>
                <a:ea typeface="Nunito Bold"/>
                <a:cs typeface="Nunito Bold"/>
                <a:sym typeface="Nunito Bold"/>
              </a:rPr>
              <a:t>Phân tích hành vi du lịch của du khách</a:t>
            </a:r>
          </a:p>
          <a:p>
            <a:pPr marL="732586" lvl="1" indent="-366293" algn="l">
              <a:lnSpc>
                <a:spcPts val="4750"/>
              </a:lnSpc>
              <a:buFont typeface="Arial"/>
              <a:buChar char="•"/>
            </a:pPr>
            <a:r>
              <a:rPr lang="en-US" sz="3393">
                <a:solidFill>
                  <a:srgbClr val="975E54"/>
                </a:solidFill>
                <a:latin typeface="Nunito Bold"/>
                <a:ea typeface="Nunito Bold"/>
                <a:cs typeface="Nunito Bold"/>
                <a:sym typeface="Nunito Bold"/>
              </a:rPr>
              <a:t>Qua các chỉ số</a:t>
            </a:r>
          </a:p>
          <a:p>
            <a:pPr marL="1465172" lvl="2" indent="-488391" algn="l">
              <a:lnSpc>
                <a:spcPts val="4750"/>
              </a:lnSpc>
              <a:buFont typeface="Arial"/>
              <a:buChar char="⚬"/>
            </a:pPr>
            <a:r>
              <a:rPr lang="en-US" sz="3393">
                <a:solidFill>
                  <a:srgbClr val="975E54"/>
                </a:solidFill>
                <a:latin typeface="Nunito Bold"/>
                <a:ea typeface="Nunito Bold"/>
                <a:cs typeface="Nunito Bold"/>
                <a:sym typeface="Nunito Bold"/>
              </a:rPr>
              <a:t>Địa điểm đến</a:t>
            </a:r>
          </a:p>
          <a:p>
            <a:pPr marL="1465172" lvl="2" indent="-488391" algn="l">
              <a:lnSpc>
                <a:spcPts val="4750"/>
              </a:lnSpc>
              <a:buFont typeface="Arial"/>
              <a:buChar char="⚬"/>
            </a:pPr>
            <a:r>
              <a:rPr lang="en-US" sz="3393">
                <a:solidFill>
                  <a:srgbClr val="975E54"/>
                </a:solidFill>
                <a:latin typeface="Nunito Bold"/>
                <a:ea typeface="Nunito Bold"/>
                <a:cs typeface="Nunito Bold"/>
                <a:sym typeface="Nunito Bold"/>
              </a:rPr>
              <a:t>Phương thức di chuyển</a:t>
            </a:r>
          </a:p>
          <a:p>
            <a:pPr marL="1465172" lvl="2" indent="-488391" algn="l">
              <a:lnSpc>
                <a:spcPts val="4750"/>
              </a:lnSpc>
              <a:buFont typeface="Arial"/>
              <a:buChar char="⚬"/>
            </a:pPr>
            <a:r>
              <a:rPr lang="en-US" sz="3393">
                <a:solidFill>
                  <a:srgbClr val="975E54"/>
                </a:solidFill>
                <a:latin typeface="Nunito Bold"/>
                <a:ea typeface="Nunito Bold"/>
                <a:cs typeface="Nunito Bold"/>
                <a:sym typeface="Nunito Bold"/>
              </a:rPr>
              <a:t>Nơi ở</a:t>
            </a:r>
          </a:p>
          <a:p>
            <a:pPr marL="1465172" lvl="2" indent="-488391" algn="l">
              <a:lnSpc>
                <a:spcPts val="4750"/>
              </a:lnSpc>
              <a:buFont typeface="Arial"/>
              <a:buChar char="⚬"/>
            </a:pPr>
            <a:r>
              <a:rPr lang="en-US" sz="3393">
                <a:solidFill>
                  <a:srgbClr val="975E54"/>
                </a:solidFill>
                <a:latin typeface="Nunito Bold"/>
                <a:ea typeface="Nunito Bold"/>
                <a:cs typeface="Nunito Bold"/>
                <a:sym typeface="Nunito Bold"/>
              </a:rPr>
              <a:t>Khách hàng</a:t>
            </a:r>
          </a:p>
          <a:p>
            <a:pPr marL="1465172" lvl="2" indent="-488391" algn="l">
              <a:lnSpc>
                <a:spcPts val="4750"/>
              </a:lnSpc>
              <a:buFont typeface="Arial"/>
              <a:buChar char="⚬"/>
            </a:pPr>
            <a:r>
              <a:rPr lang="en-US" sz="3393">
                <a:solidFill>
                  <a:srgbClr val="975E54"/>
                </a:solidFill>
                <a:latin typeface="Nunito Bold"/>
                <a:ea typeface="Nunito Bold"/>
                <a:cs typeface="Nunito Bold"/>
                <a:sym typeface="Nunito Bold"/>
              </a:rPr>
              <a:t>Thời gian</a:t>
            </a:r>
          </a:p>
          <a:p>
            <a:pPr marL="1465172" lvl="2" indent="-488391" algn="l">
              <a:lnSpc>
                <a:spcPts val="4750"/>
              </a:lnSpc>
              <a:buFont typeface="Arial"/>
              <a:buChar char="⚬"/>
            </a:pPr>
            <a:r>
              <a:rPr lang="en-US" sz="3393">
                <a:solidFill>
                  <a:srgbClr val="975E54"/>
                </a:solidFill>
                <a:latin typeface="Nunito Bold"/>
                <a:ea typeface="Nunito Bold"/>
                <a:cs typeface="Nunito Bold"/>
                <a:sym typeface="Nunito Bold"/>
              </a:rPr>
              <a:t>Chi phí di chuyển</a:t>
            </a:r>
          </a:p>
          <a:p>
            <a:pPr marL="1465172" lvl="2" indent="-488391" algn="l">
              <a:lnSpc>
                <a:spcPts val="4750"/>
              </a:lnSpc>
              <a:buFont typeface="Arial"/>
              <a:buChar char="⚬"/>
            </a:pPr>
            <a:r>
              <a:rPr lang="en-US" sz="3393">
                <a:solidFill>
                  <a:srgbClr val="975E54"/>
                </a:solidFill>
                <a:latin typeface="Nunito Bold"/>
                <a:ea typeface="Nunito Bold"/>
                <a:cs typeface="Nunito Bold"/>
                <a:sym typeface="Nunito Bold"/>
              </a:rPr>
              <a:t>Chi phí nơi ở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17999" y="7970378"/>
            <a:ext cx="573723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499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14 Cột - 137 Hàng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993345" y="9020644"/>
            <a:ext cx="7586545" cy="771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Nunito Bold"/>
                <a:ea typeface="Nunito Bold"/>
                <a:cs typeface="Nunito Bold"/>
                <a:sym typeface="Nunito Bold"/>
              </a:rPr>
              <a:t>5 Dimensions - 3 Measures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00" b="-699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3738350" y="-1718500"/>
            <a:ext cx="12350425" cy="13724000"/>
            <a:chOff x="0" y="0"/>
            <a:chExt cx="3252787" cy="361455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252787" cy="3614551"/>
            </a:xfrm>
            <a:custGeom>
              <a:avLst/>
              <a:gdLst/>
              <a:ahLst/>
              <a:cxnLst/>
              <a:rect l="l" t="t" r="r" b="b"/>
              <a:pathLst>
                <a:path w="3252787" h="3614551">
                  <a:moveTo>
                    <a:pt x="0" y="0"/>
                  </a:moveTo>
                  <a:lnTo>
                    <a:pt x="3252787" y="0"/>
                  </a:lnTo>
                  <a:lnTo>
                    <a:pt x="3252787" y="3614551"/>
                  </a:lnTo>
                  <a:lnTo>
                    <a:pt x="0" y="3614551"/>
                  </a:lnTo>
                  <a:close/>
                </a:path>
              </a:pathLst>
            </a:custGeom>
            <a:solidFill>
              <a:srgbClr val="FCE5C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252787" cy="3652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5400000">
            <a:off x="2442155" y="1363294"/>
            <a:ext cx="12339841" cy="8175144"/>
          </a:xfrm>
          <a:custGeom>
            <a:avLst/>
            <a:gdLst/>
            <a:ahLst/>
            <a:cxnLst/>
            <a:rect l="l" t="t" r="r" b="b"/>
            <a:pathLst>
              <a:path w="12339841" h="8175144">
                <a:moveTo>
                  <a:pt x="0" y="0"/>
                </a:moveTo>
                <a:lnTo>
                  <a:pt x="12339840" y="0"/>
                </a:lnTo>
                <a:lnTo>
                  <a:pt x="12339840" y="8175145"/>
                </a:lnTo>
                <a:lnTo>
                  <a:pt x="0" y="8175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flipH="1">
            <a:off x="-287120" y="0"/>
            <a:ext cx="7058451" cy="3714510"/>
          </a:xfrm>
          <a:custGeom>
            <a:avLst/>
            <a:gdLst/>
            <a:ahLst/>
            <a:cxnLst/>
            <a:rect l="l" t="t" r="r" b="b"/>
            <a:pathLst>
              <a:path w="7058451" h="3714510">
                <a:moveTo>
                  <a:pt x="7058451" y="0"/>
                </a:moveTo>
                <a:lnTo>
                  <a:pt x="0" y="0"/>
                </a:lnTo>
                <a:lnTo>
                  <a:pt x="0" y="3714510"/>
                </a:lnTo>
                <a:lnTo>
                  <a:pt x="7058451" y="3714510"/>
                </a:lnTo>
                <a:lnTo>
                  <a:pt x="7058451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10349" y="1857255"/>
            <a:ext cx="16647095" cy="8429745"/>
          </a:xfrm>
          <a:custGeom>
            <a:avLst/>
            <a:gdLst/>
            <a:ahLst/>
            <a:cxnLst/>
            <a:rect l="l" t="t" r="r" b="b"/>
            <a:pathLst>
              <a:path w="16647095" h="8429745">
                <a:moveTo>
                  <a:pt x="0" y="0"/>
                </a:moveTo>
                <a:lnTo>
                  <a:pt x="16647095" y="0"/>
                </a:lnTo>
                <a:lnTo>
                  <a:pt x="16647095" y="8429745"/>
                </a:lnTo>
                <a:lnTo>
                  <a:pt x="0" y="842974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32479" r="-132479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2446504"/>
            <a:ext cx="16428744" cy="7317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57"/>
              </a:lnSpc>
            </a:pPr>
            <a:r>
              <a:rPr lang="en-US" sz="3857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1.Tăng Cường Quảng Cáo Điểm Đến:</a:t>
            </a:r>
          </a:p>
          <a:p>
            <a:pPr algn="l">
              <a:lnSpc>
                <a:spcPts val="3857"/>
              </a:lnSpc>
            </a:pPr>
            <a:r>
              <a:rPr lang="en-US" sz="3857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Các địa điểm kém thu hút khách du lịch (Santorini, Salvador, Roma,..), nên tập trung vào việc quảng bá , phát triển, đa dạng thêm dịch vụ để thu hút thêm du khách.</a:t>
            </a:r>
          </a:p>
          <a:p>
            <a:pPr algn="l">
              <a:lnSpc>
                <a:spcPts val="3857"/>
              </a:lnSpc>
            </a:pPr>
            <a:endParaRPr lang="en-US" sz="3857">
              <a:solidFill>
                <a:srgbClr val="75563B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l">
              <a:lnSpc>
                <a:spcPts val="3857"/>
              </a:lnSpc>
            </a:pPr>
            <a:r>
              <a:rPr lang="en-US" sz="3857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2.Cải Thiện Dịch Vụ Lưu Trú:</a:t>
            </a:r>
          </a:p>
          <a:p>
            <a:pPr algn="l">
              <a:lnSpc>
                <a:spcPts val="3857"/>
              </a:lnSpc>
            </a:pPr>
            <a:r>
              <a:rPr lang="en-US" sz="3857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Cung cấp các gói dịch vụ lưu trú đa dạng và linh hoạt hơn để đáp ứng nhu cầu của du khách, đặc biệt là nhóm tuổi trẻ.</a:t>
            </a:r>
          </a:p>
          <a:p>
            <a:pPr algn="l">
              <a:lnSpc>
                <a:spcPts val="3857"/>
              </a:lnSpc>
            </a:pPr>
            <a:endParaRPr lang="en-US" sz="3857">
              <a:solidFill>
                <a:srgbClr val="75563B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l">
              <a:lnSpc>
                <a:spcPts val="3857"/>
              </a:lnSpc>
            </a:pPr>
            <a:r>
              <a:rPr lang="en-US" sz="3857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3.Khuyến Mãi và Ưu Đãi:</a:t>
            </a:r>
          </a:p>
          <a:p>
            <a:pPr algn="l">
              <a:lnSpc>
                <a:spcPts val="3857"/>
              </a:lnSpc>
            </a:pPr>
            <a:r>
              <a:rPr lang="en-US" sz="3857">
                <a:solidFill>
                  <a:srgbClr val="75563B"/>
                </a:solidFill>
                <a:latin typeface="Nunito Bold"/>
                <a:ea typeface="Nunito Bold"/>
                <a:cs typeface="Nunito Bold"/>
                <a:sym typeface="Nunito Bold"/>
              </a:rPr>
              <a:t>Cung cấp các chương trình khuyến mãi cho các chuyến đi vào mùa thấp điểm để khuyến khích du khách.</a:t>
            </a:r>
          </a:p>
          <a:p>
            <a:pPr algn="l">
              <a:lnSpc>
                <a:spcPts val="3857"/>
              </a:lnSpc>
            </a:pPr>
            <a:endParaRPr lang="en-US" sz="3857">
              <a:solidFill>
                <a:srgbClr val="75563B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l">
              <a:lnSpc>
                <a:spcPts val="3857"/>
              </a:lnSpc>
            </a:pPr>
            <a:endParaRPr lang="en-US" sz="3857">
              <a:solidFill>
                <a:srgbClr val="75563B"/>
              </a:solidFill>
              <a:latin typeface="Nunito Bold"/>
              <a:ea typeface="Nunito Bold"/>
              <a:cs typeface="Nunito Bold"/>
              <a:sym typeface="Nunito Bold"/>
            </a:endParaRPr>
          </a:p>
          <a:p>
            <a:pPr algn="l">
              <a:lnSpc>
                <a:spcPts val="3857"/>
              </a:lnSpc>
              <a:spcBef>
                <a:spcPct val="0"/>
              </a:spcBef>
            </a:pPr>
            <a:endParaRPr lang="en-US" sz="3857">
              <a:solidFill>
                <a:srgbClr val="75563B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10349" y="1152947"/>
            <a:ext cx="7428308" cy="1513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822"/>
              </a:lnSpc>
              <a:spcBef>
                <a:spcPct val="0"/>
              </a:spcBef>
            </a:pPr>
            <a:r>
              <a:rPr lang="en-US" sz="5822" b="1" u="none" strike="noStrike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HƯỚNG PHÁT TRIỂN</a:t>
            </a:r>
          </a:p>
          <a:p>
            <a:pPr marL="0" lvl="0" indent="0" algn="l">
              <a:lnSpc>
                <a:spcPts val="5822"/>
              </a:lnSpc>
              <a:spcBef>
                <a:spcPct val="0"/>
              </a:spcBef>
            </a:pPr>
            <a:endParaRPr lang="en-US" sz="5822" b="1" u="none" strike="noStrike">
              <a:solidFill>
                <a:srgbClr val="CD6B00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E5C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86263" y="3591191"/>
            <a:ext cx="17108254" cy="11334218"/>
          </a:xfrm>
          <a:custGeom>
            <a:avLst/>
            <a:gdLst/>
            <a:ahLst/>
            <a:cxnLst/>
            <a:rect l="l" t="t" r="r" b="b"/>
            <a:pathLst>
              <a:path w="17108254" h="11334218">
                <a:moveTo>
                  <a:pt x="0" y="0"/>
                </a:moveTo>
                <a:lnTo>
                  <a:pt x="17108254" y="0"/>
                </a:lnTo>
                <a:lnTo>
                  <a:pt x="17108254" y="11334218"/>
                </a:lnTo>
                <a:lnTo>
                  <a:pt x="0" y="1133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1652" y="0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800916" y="3142334"/>
            <a:ext cx="6170833" cy="43071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572"/>
              </a:lnSpc>
            </a:pPr>
            <a:r>
              <a:rPr lang="en-US" sz="16572">
                <a:solidFill>
                  <a:srgbClr val="D46F00"/>
                </a:solidFill>
                <a:latin typeface="Bukhari Script"/>
                <a:ea typeface="Bukhari Script"/>
                <a:cs typeface="Bukhari Script"/>
                <a:sym typeface="Bukhari Script"/>
              </a:rPr>
              <a:t>Thank</a:t>
            </a:r>
          </a:p>
          <a:p>
            <a:pPr algn="l">
              <a:lnSpc>
                <a:spcPts val="16572"/>
              </a:lnSpc>
            </a:pPr>
            <a:r>
              <a:rPr lang="en-US" sz="16572">
                <a:solidFill>
                  <a:srgbClr val="D46F00"/>
                </a:solidFill>
                <a:latin typeface="Bukhari Script"/>
                <a:ea typeface="Bukhari Script"/>
                <a:cs typeface="Bukhari Script"/>
                <a:sym typeface="Bukhari Script"/>
              </a:rPr>
              <a:t>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400000">
            <a:off x="15249150" y="1437850"/>
            <a:ext cx="5108450" cy="5108450"/>
          </a:xfrm>
          <a:custGeom>
            <a:avLst/>
            <a:gdLst/>
            <a:ahLst/>
            <a:cxnLst/>
            <a:rect l="l" t="t" r="r" b="b"/>
            <a:pathLst>
              <a:path w="5108450" h="5108450">
                <a:moveTo>
                  <a:pt x="0" y="0"/>
                </a:moveTo>
                <a:lnTo>
                  <a:pt x="5108450" y="0"/>
                </a:lnTo>
                <a:lnTo>
                  <a:pt x="5108450" y="5108450"/>
                </a:lnTo>
                <a:lnTo>
                  <a:pt x="0" y="51084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734484" y="3015321"/>
            <a:ext cx="5273112" cy="1953509"/>
          </a:xfrm>
          <a:custGeom>
            <a:avLst/>
            <a:gdLst/>
            <a:ahLst/>
            <a:cxnLst/>
            <a:rect l="l" t="t" r="r" b="b"/>
            <a:pathLst>
              <a:path w="5273112" h="1953509">
                <a:moveTo>
                  <a:pt x="0" y="0"/>
                </a:moveTo>
                <a:lnTo>
                  <a:pt x="5273112" y="0"/>
                </a:lnTo>
                <a:lnTo>
                  <a:pt x="5273112" y="1953508"/>
                </a:lnTo>
                <a:lnTo>
                  <a:pt x="0" y="195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37544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186677" y="3270217"/>
            <a:ext cx="4761618" cy="4299325"/>
          </a:xfrm>
          <a:custGeom>
            <a:avLst/>
            <a:gdLst/>
            <a:ahLst/>
            <a:cxnLst/>
            <a:rect l="l" t="t" r="r" b="b"/>
            <a:pathLst>
              <a:path w="4761618" h="4299325">
                <a:moveTo>
                  <a:pt x="0" y="0"/>
                </a:moveTo>
                <a:lnTo>
                  <a:pt x="4761618" y="0"/>
                </a:lnTo>
                <a:lnTo>
                  <a:pt x="4761618" y="4299325"/>
                </a:lnTo>
                <a:lnTo>
                  <a:pt x="0" y="42993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547080" y="6905380"/>
            <a:ext cx="4899184" cy="2592750"/>
          </a:xfrm>
          <a:custGeom>
            <a:avLst/>
            <a:gdLst/>
            <a:ahLst/>
            <a:cxnLst/>
            <a:rect l="l" t="t" r="r" b="b"/>
            <a:pathLst>
              <a:path w="4899184" h="2592750">
                <a:moveTo>
                  <a:pt x="0" y="0"/>
                </a:moveTo>
                <a:lnTo>
                  <a:pt x="4899184" y="0"/>
                </a:lnTo>
                <a:lnTo>
                  <a:pt x="4899184" y="2592750"/>
                </a:lnTo>
                <a:lnTo>
                  <a:pt x="0" y="25927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493342" y="3015321"/>
            <a:ext cx="5056140" cy="1953509"/>
          </a:xfrm>
          <a:custGeom>
            <a:avLst/>
            <a:gdLst/>
            <a:ahLst/>
            <a:cxnLst/>
            <a:rect l="l" t="t" r="r" b="b"/>
            <a:pathLst>
              <a:path w="5056140" h="1953509">
                <a:moveTo>
                  <a:pt x="0" y="0"/>
                </a:moveTo>
                <a:lnTo>
                  <a:pt x="5056140" y="0"/>
                </a:lnTo>
                <a:lnTo>
                  <a:pt x="5056140" y="1953508"/>
                </a:lnTo>
                <a:lnTo>
                  <a:pt x="0" y="19535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10130" y="7142074"/>
            <a:ext cx="5977763" cy="2356057"/>
          </a:xfrm>
          <a:custGeom>
            <a:avLst/>
            <a:gdLst/>
            <a:ahLst/>
            <a:cxnLst/>
            <a:rect l="l" t="t" r="r" b="b"/>
            <a:pathLst>
              <a:path w="5977763" h="2356057">
                <a:moveTo>
                  <a:pt x="0" y="0"/>
                </a:moveTo>
                <a:lnTo>
                  <a:pt x="5977763" y="0"/>
                </a:lnTo>
                <a:lnTo>
                  <a:pt x="5977763" y="2356056"/>
                </a:lnTo>
                <a:lnTo>
                  <a:pt x="0" y="235605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270872" y="284765"/>
            <a:ext cx="10593227" cy="11530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9419"/>
              </a:lnSpc>
              <a:spcBef>
                <a:spcPct val="0"/>
              </a:spcBef>
            </a:pPr>
            <a:r>
              <a:rPr lang="en-US" sz="6727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2. </a:t>
            </a:r>
            <a:r>
              <a:rPr lang="en-US" sz="6727" b="1" u="none" strike="noStrike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Dimensions &amp; Measures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25551" y="2667658"/>
            <a:ext cx="268387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CD6B00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Time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654737" y="6255787"/>
            <a:ext cx="268387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CD6B00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Traveler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39769" y="2367621"/>
            <a:ext cx="4062542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CD6B00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Transportation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9477" y="2379249"/>
            <a:ext cx="2683870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CD6B00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Location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2611" y="6586293"/>
            <a:ext cx="4592801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CD6B00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Accommodation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247730" y="4386188"/>
            <a:ext cx="2096553" cy="2096553"/>
          </a:xfrm>
          <a:custGeom>
            <a:avLst/>
            <a:gdLst/>
            <a:ahLst/>
            <a:cxnLst/>
            <a:rect l="l" t="t" r="r" b="b"/>
            <a:pathLst>
              <a:path w="2096553" h="2096553">
                <a:moveTo>
                  <a:pt x="0" y="0"/>
                </a:moveTo>
                <a:lnTo>
                  <a:pt x="2096553" y="0"/>
                </a:lnTo>
                <a:lnTo>
                  <a:pt x="2096553" y="2096553"/>
                </a:lnTo>
                <a:lnTo>
                  <a:pt x="0" y="2096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684189" y="3886230"/>
            <a:ext cx="2785889" cy="2785889"/>
          </a:xfrm>
          <a:custGeom>
            <a:avLst/>
            <a:gdLst/>
            <a:ahLst/>
            <a:cxnLst/>
            <a:rect l="l" t="t" r="r" b="b"/>
            <a:pathLst>
              <a:path w="2785889" h="2785889">
                <a:moveTo>
                  <a:pt x="0" y="0"/>
                </a:moveTo>
                <a:lnTo>
                  <a:pt x="2785890" y="0"/>
                </a:lnTo>
                <a:lnTo>
                  <a:pt x="2785890" y="2785890"/>
                </a:lnTo>
                <a:lnTo>
                  <a:pt x="0" y="2785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34874" y="3886230"/>
            <a:ext cx="2520760" cy="2520760"/>
          </a:xfrm>
          <a:custGeom>
            <a:avLst/>
            <a:gdLst/>
            <a:ahLst/>
            <a:cxnLst/>
            <a:rect l="l" t="t" r="r" b="b"/>
            <a:pathLst>
              <a:path w="2520760" h="2520760">
                <a:moveTo>
                  <a:pt x="0" y="0"/>
                </a:moveTo>
                <a:lnTo>
                  <a:pt x="2520760" y="0"/>
                </a:lnTo>
                <a:lnTo>
                  <a:pt x="2520760" y="2520760"/>
                </a:lnTo>
                <a:lnTo>
                  <a:pt x="0" y="25207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826590" y="273607"/>
            <a:ext cx="10634821" cy="11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19"/>
              </a:lnSpc>
              <a:spcBef>
                <a:spcPct val="0"/>
              </a:spcBef>
            </a:pPr>
            <a:r>
              <a:rPr lang="en-US" sz="6727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2. </a:t>
            </a:r>
            <a:r>
              <a:rPr lang="en-US" sz="6727" b="1" u="none" strike="noStrike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Dimensions &amp; Measures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233931" y="1810841"/>
            <a:ext cx="3441382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CD6B00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3 Measures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1905" y="6792304"/>
            <a:ext cx="4335247" cy="590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CD6B00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Duration Days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977687" y="6492266"/>
            <a:ext cx="419889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CD6B00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Transportation Cost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595806" y="6492266"/>
            <a:ext cx="4198895" cy="1190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CD6B00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Accommodation</a:t>
            </a:r>
          </a:p>
          <a:p>
            <a:pPr algn="ctr">
              <a:lnSpc>
                <a:spcPts val="4799"/>
              </a:lnSpc>
            </a:pPr>
            <a:r>
              <a:rPr lang="en-US" sz="3999" b="1">
                <a:solidFill>
                  <a:srgbClr val="CD6B00"/>
                </a:solidFill>
                <a:latin typeface="Nunito Bold Bold"/>
                <a:ea typeface="Nunito Bold Bold"/>
                <a:cs typeface="Nunito Bold Bold"/>
                <a:sym typeface="Nunito Bold Bold"/>
              </a:rPr>
              <a:t>Cost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925" b="-8925"/>
            </a:stretch>
          </a:blipFill>
        </p:spPr>
      </p:sp>
      <p:sp>
        <p:nvSpPr>
          <p:cNvPr id="3" name="Freeform 3"/>
          <p:cNvSpPr/>
          <p:nvPr/>
        </p:nvSpPr>
        <p:spPr>
          <a:xfrm rot="-10800000">
            <a:off x="1729449" y="0"/>
            <a:ext cx="16558551" cy="10287000"/>
          </a:xfrm>
          <a:custGeom>
            <a:avLst/>
            <a:gdLst/>
            <a:ahLst/>
            <a:cxnLst/>
            <a:rect l="l" t="t" r="r" b="b"/>
            <a:pathLst>
              <a:path w="16558551" h="10287000">
                <a:moveTo>
                  <a:pt x="0" y="0"/>
                </a:moveTo>
                <a:lnTo>
                  <a:pt x="16558551" y="0"/>
                </a:lnTo>
                <a:lnTo>
                  <a:pt x="165585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3738350" y="-1718500"/>
            <a:ext cx="12350425" cy="13724000"/>
            <a:chOff x="0" y="0"/>
            <a:chExt cx="3252787" cy="36145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252787" cy="3614551"/>
            </a:xfrm>
            <a:custGeom>
              <a:avLst/>
              <a:gdLst/>
              <a:ahLst/>
              <a:cxnLst/>
              <a:rect l="l" t="t" r="r" b="b"/>
              <a:pathLst>
                <a:path w="3252787" h="3614551">
                  <a:moveTo>
                    <a:pt x="0" y="0"/>
                  </a:moveTo>
                  <a:lnTo>
                    <a:pt x="3252787" y="0"/>
                  </a:lnTo>
                  <a:lnTo>
                    <a:pt x="3252787" y="3614551"/>
                  </a:lnTo>
                  <a:lnTo>
                    <a:pt x="0" y="3614551"/>
                  </a:lnTo>
                  <a:close/>
                </a:path>
              </a:pathLst>
            </a:custGeom>
            <a:solidFill>
              <a:srgbClr val="FCE5C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3252787" cy="3652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5400000">
            <a:off x="2442155" y="1363294"/>
            <a:ext cx="12339841" cy="8175144"/>
          </a:xfrm>
          <a:custGeom>
            <a:avLst/>
            <a:gdLst/>
            <a:ahLst/>
            <a:cxnLst/>
            <a:rect l="l" t="t" r="r" b="b"/>
            <a:pathLst>
              <a:path w="12339841" h="8175144">
                <a:moveTo>
                  <a:pt x="0" y="0"/>
                </a:moveTo>
                <a:lnTo>
                  <a:pt x="12339840" y="0"/>
                </a:lnTo>
                <a:lnTo>
                  <a:pt x="12339840" y="8175145"/>
                </a:lnTo>
                <a:lnTo>
                  <a:pt x="0" y="8175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287120" y="0"/>
            <a:ext cx="7058451" cy="3714510"/>
          </a:xfrm>
          <a:custGeom>
            <a:avLst/>
            <a:gdLst/>
            <a:ahLst/>
            <a:cxnLst/>
            <a:rect l="l" t="t" r="r" b="b"/>
            <a:pathLst>
              <a:path w="7058451" h="3714510">
                <a:moveTo>
                  <a:pt x="7058451" y="0"/>
                </a:moveTo>
                <a:lnTo>
                  <a:pt x="0" y="0"/>
                </a:lnTo>
                <a:lnTo>
                  <a:pt x="0" y="3714510"/>
                </a:lnTo>
                <a:lnTo>
                  <a:pt x="7058451" y="3714510"/>
                </a:lnTo>
                <a:lnTo>
                  <a:pt x="705845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54833" y="4653283"/>
            <a:ext cx="8701074" cy="222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99"/>
              </a:lnSpc>
            </a:pPr>
            <a:r>
              <a:rPr lang="en-US" sz="8599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3. ETL TO </a:t>
            </a:r>
          </a:p>
          <a:p>
            <a:pPr algn="l">
              <a:lnSpc>
                <a:spcPts val="8599"/>
              </a:lnSpc>
            </a:pPr>
            <a:r>
              <a:rPr lang="en-US" sz="8599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STAR SCHEMA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4766">
            <a:off x="-5098137" y="3591191"/>
            <a:ext cx="17108254" cy="11334218"/>
          </a:xfrm>
          <a:custGeom>
            <a:avLst/>
            <a:gdLst/>
            <a:ahLst/>
            <a:cxnLst/>
            <a:rect l="l" t="t" r="r" b="b"/>
            <a:pathLst>
              <a:path w="17108254" h="11334218">
                <a:moveTo>
                  <a:pt x="0" y="0"/>
                </a:moveTo>
                <a:lnTo>
                  <a:pt x="17108254" y="0"/>
                </a:lnTo>
                <a:lnTo>
                  <a:pt x="17108254" y="11334218"/>
                </a:lnTo>
                <a:lnTo>
                  <a:pt x="0" y="1133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1652" y="0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7801315" y="829268"/>
            <a:ext cx="9684782" cy="8171535"/>
          </a:xfrm>
          <a:custGeom>
            <a:avLst/>
            <a:gdLst/>
            <a:ahLst/>
            <a:cxnLst/>
            <a:rect l="l" t="t" r="r" b="b"/>
            <a:pathLst>
              <a:path w="9684782" h="8171535">
                <a:moveTo>
                  <a:pt x="0" y="0"/>
                </a:moveTo>
                <a:lnTo>
                  <a:pt x="9684782" y="0"/>
                </a:lnTo>
                <a:lnTo>
                  <a:pt x="9684782" y="8171535"/>
                </a:lnTo>
                <a:lnTo>
                  <a:pt x="0" y="81715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740845" y="1623603"/>
            <a:ext cx="11297526" cy="19958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STAR Schema </a:t>
            </a:r>
          </a:p>
          <a:p>
            <a:pPr algn="l">
              <a:lnSpc>
                <a:spcPts val="7700"/>
              </a:lnSpc>
            </a:pPr>
            <a:r>
              <a:rPr lang="en-US" sz="770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Model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4766">
            <a:off x="-5098137" y="3591191"/>
            <a:ext cx="17108254" cy="11334218"/>
          </a:xfrm>
          <a:custGeom>
            <a:avLst/>
            <a:gdLst/>
            <a:ahLst/>
            <a:cxnLst/>
            <a:rect l="l" t="t" r="r" b="b"/>
            <a:pathLst>
              <a:path w="17108254" h="11334218">
                <a:moveTo>
                  <a:pt x="0" y="0"/>
                </a:moveTo>
                <a:lnTo>
                  <a:pt x="17108254" y="0"/>
                </a:lnTo>
                <a:lnTo>
                  <a:pt x="17108254" y="11334218"/>
                </a:lnTo>
                <a:lnTo>
                  <a:pt x="0" y="1133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1652" y="0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62816" y="2119809"/>
            <a:ext cx="4286625" cy="5782609"/>
          </a:xfrm>
          <a:custGeom>
            <a:avLst/>
            <a:gdLst/>
            <a:ahLst/>
            <a:cxnLst/>
            <a:rect l="l" t="t" r="r" b="b"/>
            <a:pathLst>
              <a:path w="4286625" h="5782609">
                <a:moveTo>
                  <a:pt x="0" y="0"/>
                </a:moveTo>
                <a:lnTo>
                  <a:pt x="4286625" y="0"/>
                </a:lnTo>
                <a:lnTo>
                  <a:pt x="4286625" y="5782610"/>
                </a:lnTo>
                <a:lnTo>
                  <a:pt x="0" y="57826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946" t="-2714" r="-29850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671529" y="2119809"/>
            <a:ext cx="4990206" cy="5782609"/>
          </a:xfrm>
          <a:custGeom>
            <a:avLst/>
            <a:gdLst/>
            <a:ahLst/>
            <a:cxnLst/>
            <a:rect l="l" t="t" r="r" b="b"/>
            <a:pathLst>
              <a:path w="4990206" h="5782609">
                <a:moveTo>
                  <a:pt x="0" y="0"/>
                </a:moveTo>
                <a:lnTo>
                  <a:pt x="4990205" y="0"/>
                </a:lnTo>
                <a:lnTo>
                  <a:pt x="4990205" y="5782610"/>
                </a:lnTo>
                <a:lnTo>
                  <a:pt x="0" y="57826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4018" t="-6470" r="-36550" b="-841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315767" y="2119809"/>
            <a:ext cx="5656466" cy="5782609"/>
          </a:xfrm>
          <a:custGeom>
            <a:avLst/>
            <a:gdLst/>
            <a:ahLst/>
            <a:cxnLst/>
            <a:rect l="l" t="t" r="r" b="b"/>
            <a:pathLst>
              <a:path w="5656466" h="5782609">
                <a:moveTo>
                  <a:pt x="0" y="0"/>
                </a:moveTo>
                <a:lnTo>
                  <a:pt x="5656466" y="0"/>
                </a:lnTo>
                <a:lnTo>
                  <a:pt x="5656466" y="5782610"/>
                </a:lnTo>
                <a:lnTo>
                  <a:pt x="0" y="578261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4373" r="-2678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495237" y="290382"/>
            <a:ext cx="11297526" cy="102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ETL Dimensions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75064" y="8308386"/>
            <a:ext cx="5737872" cy="52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391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Dim_Time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37192" y="8308386"/>
            <a:ext cx="5737872" cy="52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391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Dim_Transportation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297696" y="8308386"/>
            <a:ext cx="5737872" cy="52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391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Dim_Accommodation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A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474766">
            <a:off x="-5098137" y="3591191"/>
            <a:ext cx="17108254" cy="11334218"/>
          </a:xfrm>
          <a:custGeom>
            <a:avLst/>
            <a:gdLst/>
            <a:ahLst/>
            <a:cxnLst/>
            <a:rect l="l" t="t" r="r" b="b"/>
            <a:pathLst>
              <a:path w="17108254" h="11334218">
                <a:moveTo>
                  <a:pt x="0" y="0"/>
                </a:moveTo>
                <a:lnTo>
                  <a:pt x="17108254" y="0"/>
                </a:lnTo>
                <a:lnTo>
                  <a:pt x="17108254" y="11334218"/>
                </a:lnTo>
                <a:lnTo>
                  <a:pt x="0" y="11334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881652" y="0"/>
            <a:ext cx="14406348" cy="7581341"/>
          </a:xfrm>
          <a:custGeom>
            <a:avLst/>
            <a:gdLst/>
            <a:ahLst/>
            <a:cxnLst/>
            <a:rect l="l" t="t" r="r" b="b"/>
            <a:pathLst>
              <a:path w="14406348" h="7581341">
                <a:moveTo>
                  <a:pt x="0" y="0"/>
                </a:moveTo>
                <a:lnTo>
                  <a:pt x="14406348" y="0"/>
                </a:lnTo>
                <a:lnTo>
                  <a:pt x="14406348" y="7581341"/>
                </a:lnTo>
                <a:lnTo>
                  <a:pt x="0" y="758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846046" y="2247660"/>
            <a:ext cx="6162566" cy="5333680"/>
          </a:xfrm>
          <a:custGeom>
            <a:avLst/>
            <a:gdLst/>
            <a:ahLst/>
            <a:cxnLst/>
            <a:rect l="l" t="t" r="r" b="b"/>
            <a:pathLst>
              <a:path w="6162566" h="5333680">
                <a:moveTo>
                  <a:pt x="0" y="0"/>
                </a:moveTo>
                <a:lnTo>
                  <a:pt x="6162565" y="0"/>
                </a:lnTo>
                <a:lnTo>
                  <a:pt x="6162565" y="5333681"/>
                </a:lnTo>
                <a:lnTo>
                  <a:pt x="0" y="5333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9789" t="-24093" r="-45677" b="-21416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408079" y="2313368"/>
            <a:ext cx="6050024" cy="5267973"/>
          </a:xfrm>
          <a:custGeom>
            <a:avLst/>
            <a:gdLst/>
            <a:ahLst/>
            <a:cxnLst/>
            <a:rect l="l" t="t" r="r" b="b"/>
            <a:pathLst>
              <a:path w="6050024" h="5267973">
                <a:moveTo>
                  <a:pt x="0" y="0"/>
                </a:moveTo>
                <a:lnTo>
                  <a:pt x="6050024" y="0"/>
                </a:lnTo>
                <a:lnTo>
                  <a:pt x="6050024" y="5267973"/>
                </a:lnTo>
                <a:lnTo>
                  <a:pt x="0" y="52679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6122" t="-11985" r="-20146" b="-5501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495237" y="290382"/>
            <a:ext cx="11297526" cy="1024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0"/>
              </a:lnSpc>
            </a:pPr>
            <a:r>
              <a:rPr lang="en-US" sz="770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ETL Dimensions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58393" y="8308386"/>
            <a:ext cx="5737872" cy="52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391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Dim_Location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564155" y="8308386"/>
            <a:ext cx="5737872" cy="5260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0"/>
              </a:lnSpc>
            </a:pPr>
            <a:r>
              <a:rPr lang="en-US" sz="3910">
                <a:solidFill>
                  <a:srgbClr val="CD6B00"/>
                </a:solidFill>
                <a:latin typeface="Nunito Bold"/>
                <a:ea typeface="Nunito Bold"/>
                <a:cs typeface="Nunito Bold"/>
                <a:sym typeface="Nunito Bold"/>
              </a:rPr>
              <a:t>Dim_Traveler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636</Words>
  <Application>Microsoft Office PowerPoint</Application>
  <PresentationFormat>Custom</PresentationFormat>
  <Paragraphs>101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Nunito Bold</vt:lpstr>
      <vt:lpstr>Nunito Bold Bold</vt:lpstr>
      <vt:lpstr>Noto Sans</vt:lpstr>
      <vt:lpstr>Calibri</vt:lpstr>
      <vt:lpstr>Nunito</vt:lpstr>
      <vt:lpstr>Bukhari Script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Contact Us</dc:title>
  <cp:lastModifiedBy>Mai Phương Phạm Nguyễn</cp:lastModifiedBy>
  <cp:revision>2</cp:revision>
  <dcterms:created xsi:type="dcterms:W3CDTF">2006-08-16T00:00:00Z</dcterms:created>
  <dcterms:modified xsi:type="dcterms:W3CDTF">2024-10-08T13:47:22Z</dcterms:modified>
  <dc:identifier>DAGSx8F01Bo</dc:identifier>
</cp:coreProperties>
</file>